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Judson" charset="1" panose="02000603000000000000"/>
      <p:regular r:id="rId23"/>
    </p:embeddedFont>
    <p:embeddedFont>
      <p:font typeface="Playfair Display" charset="1" panose="00000000000000000000"/>
      <p:regular r:id="rId24"/>
    </p:embeddedFont>
    <p:embeddedFont>
      <p:font typeface="Avenir 1" charset="1" panose="020B0803020203020204"/>
      <p:regular r:id="rId25"/>
    </p:embeddedFont>
    <p:embeddedFont>
      <p:font typeface="TAN Pearl" charset="1" panose="00000000000000000000"/>
      <p:regular r:id="rId27"/>
    </p:embeddedFont>
    <p:embeddedFont>
      <p:font typeface="Now" charset="1" panose="00000500000000000000"/>
      <p:regular r:id="rId28"/>
    </p:embeddedFont>
    <p:embeddedFont>
      <p:font typeface="Avenir 2" charset="1" panose="020B0402020203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notesSlides/notesSlide2.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notesSlides/notesSlide3.xml" Type="http://schemas.openxmlformats.org/officeDocument/2006/relationships/notesSlide"/><Relationship Id="rId3" Target="viewProps.xml" Type="http://schemas.openxmlformats.org/officeDocument/2006/relationships/viewProps"/><Relationship Id="rId30" Target="notesSlides/notesSlide4.xml" Type="http://schemas.openxmlformats.org/officeDocument/2006/relationships/notesSlide"/><Relationship Id="rId31" Target="notesSlides/notesSlide5.xml" Type="http://schemas.openxmlformats.org/officeDocument/2006/relationships/notesSlide"/><Relationship Id="rId32" Target="notesSlides/notesSlide6.xml" Type="http://schemas.openxmlformats.org/officeDocument/2006/relationships/notesSlide"/><Relationship Id="rId33" Target="fonts/font33.fntdata" Type="http://schemas.openxmlformats.org/officeDocument/2006/relationships/font"/><Relationship Id="rId34" Target="notesSlides/notesSlide7.xml" Type="http://schemas.openxmlformats.org/officeDocument/2006/relationships/notesSlide"/><Relationship Id="rId35" Target="notesSlides/notesSlide8.xml" Type="http://schemas.openxmlformats.org/officeDocument/2006/relationships/notesSlide"/><Relationship Id="rId36" Target="notesSlides/notesSlide9.xml" Type="http://schemas.openxmlformats.org/officeDocument/2006/relationships/notesSlide"/><Relationship Id="rId37" Target="notesSlides/notesSlide10.xml" Type="http://schemas.openxmlformats.org/officeDocument/2006/relationships/notesSlide"/><Relationship Id="rId38" Target="notesSlides/notesSlide11.xml" Type="http://schemas.openxmlformats.org/officeDocument/2006/relationships/notesSlide"/><Relationship Id="rId39" Target="notesSlides/notesSlide12.xml" Type="http://schemas.openxmlformats.org/officeDocument/2006/relationships/notesSlide"/><Relationship Id="rId4" Target="theme/theme1.xml" Type="http://schemas.openxmlformats.org/officeDocument/2006/relationships/theme"/><Relationship Id="rId40" Target="notesSlides/notesSlide13.xml" Type="http://schemas.openxmlformats.org/officeDocument/2006/relationships/notesSlide"/><Relationship Id="rId41" Target="notesSlides/notesSlide1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BlkSageStudios presents to you Mapping the Next billion; The Ai Readiness Index</a:t>
            </a:r>
          </a:p>
          <a:p>
            <a:r>
              <a:rPr lang="en-US"/>
              <a:t/>
            </a:r>
          </a:p>
          <a:p>
            <a:r>
              <a:rPr lang="en-US"/>
              <a:t>This presentation is sponsored by: 5 do overs, forced procrastination, and Code that Finally Runs.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looked for the patterns using clustering on the trajectories for African countries.</a:t>
            </a:r>
          </a:p>
          <a:p>
            <a:r>
              <a:rPr lang="en-US"/>
              <a:t/>
            </a:r>
          </a:p>
          <a:p>
            <a:r>
              <a:rPr lang="en-US"/>
              <a:t>What we found is that Africa splits into two groups.</a:t>
            </a:r>
          </a:p>
          <a:p>
            <a:r>
              <a:rPr lang="en-US"/>
              <a:t/>
            </a:r>
          </a:p>
          <a:p>
            <a:r>
              <a:rPr lang="en-US"/>
              <a:t>The first group we call the Rapid Risers — countries with stronger electricity, higher internet use, better literacy, and steeper growth curves.</a:t>
            </a:r>
          </a:p>
          <a:p>
            <a:r>
              <a:rPr lang="en-US"/>
              <a:t/>
            </a:r>
          </a:p>
          <a:p>
            <a:r>
              <a:rPr lang="en-US"/>
              <a:t>The second group is the Slow Growers — countries where electricity access is lower, internet penetration is weaker, and progress is flatter.</a:t>
            </a:r>
          </a:p>
          <a:p>
            <a:r>
              <a:rPr lang="en-US"/>
              <a:t/>
            </a:r>
          </a:p>
          <a:p>
            <a:r>
              <a:rPr lang="en-US"/>
              <a:t>In 2024, the Rapid Risers include countries like Seychelles, Mauritius, Botswana, Morocco, and South Africa.</a:t>
            </a:r>
          </a:p>
          <a:p>
            <a:r>
              <a:rPr lang="en-US"/>
              <a:t/>
            </a:r>
          </a:p>
          <a:p>
            <a:r>
              <a:rPr lang="en-US"/>
              <a:t>The Slow Growers include Rwanda, Kenya, Senegal, Cameroon, and Zambia.</a:t>
            </a:r>
          </a:p>
          <a:p>
            <a:r>
              <a:rPr lang="en-US"/>
              <a:t/>
            </a:r>
          </a:p>
          <a:p>
            <a:r>
              <a:rPr lang="en-US"/>
              <a:t>What’s striking is the imbalance — 41 African countries are in the Slow Grower group, while only 20 are Rapid Risers.</a:t>
            </a:r>
          </a:p>
          <a:p>
            <a:r>
              <a:rPr lang="en-US"/>
              <a:t/>
            </a:r>
          </a:p>
          <a:p>
            <a:r>
              <a:rPr lang="en-US"/>
              <a:t>It shows momentum through the struggle.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And the struggle is real, but Inclusion IS the model.</a:t>
            </a:r>
          </a:p>
          <a:p>
            <a:r>
              <a:rPr lang="en-US"/>
              <a:t/>
            </a:r>
          </a:p>
          <a:p>
            <a:r>
              <a:rPr lang="en-US"/>
              <a:t>AI is expanding rapidly — but almost entirely on Western-owned, cloud-based platforms. This raises two critical issues for non western affiliated countries in particular those in Africa:</a:t>
            </a:r>
          </a:p>
          <a:p>
            <a:r>
              <a:rPr lang="en-US"/>
              <a:t/>
            </a:r>
          </a:p>
          <a:p>
            <a:r>
              <a:rPr lang="en-US"/>
              <a:t>Security &amp; Sovereignty</a:t>
            </a:r>
          </a:p>
          <a:p>
            <a:r>
              <a:rPr lang="en-US"/>
              <a:t/>
            </a:r>
          </a:p>
          <a:p>
            <a:r>
              <a:rPr lang="en-US"/>
              <a:t/>
            </a:r>
          </a:p>
          <a:p>
            <a:r>
              <a:rPr lang="en-US"/>
              <a:t>Cloud-first AI systems place African data in foreign hands, creating risks of surveillance, exploitation, and dependency.</a:t>
            </a:r>
          </a:p>
          <a:p>
            <a:r>
              <a:rPr lang="en-US"/>
              <a:t/>
            </a:r>
          </a:p>
          <a:p>
            <a:r>
              <a:rPr lang="en-US"/>
              <a:t/>
            </a:r>
          </a:p>
          <a:p>
            <a:r>
              <a:rPr lang="en-US"/>
              <a:t>Without localized infrastructure, Africa’s role becomes one of passive data provider rather than active innovator.</a:t>
            </a:r>
          </a:p>
          <a:p>
            <a:r>
              <a:rPr lang="en-US"/>
              <a:t/>
            </a:r>
          </a:p>
          <a:p>
            <a:r>
              <a:rPr lang="en-US"/>
              <a:t/>
            </a:r>
          </a:p>
          <a:p>
            <a:r>
              <a:rPr lang="en-US"/>
              <a:t>There are also Cultural Assumptions</a:t>
            </a:r>
          </a:p>
          <a:p>
            <a:r>
              <a:rPr lang="en-US"/>
              <a:t/>
            </a:r>
          </a:p>
          <a:p>
            <a:r>
              <a:rPr lang="en-US"/>
              <a:t/>
            </a:r>
          </a:p>
          <a:p>
            <a:r>
              <a:rPr lang="en-US"/>
              <a:t>Today’s large language models are trained mostly on Western data, embedding foreign norms, priorities, and blind spots.</a:t>
            </a:r>
          </a:p>
          <a:p>
            <a:r>
              <a:rPr lang="en-US"/>
              <a:t/>
            </a:r>
          </a:p>
          <a:p>
            <a:r>
              <a:rPr lang="en-US"/>
              <a:t/>
            </a:r>
          </a:p>
          <a:p>
            <a:r>
              <a:rPr lang="en-US"/>
              <a:t>They often misinterpret African languages, contexts, and values, leading to irrelevant or even harmful outputs.</a:t>
            </a:r>
          </a:p>
          <a:p>
            <a:r>
              <a:rPr lang="en-US"/>
              <a:t/>
            </a:r>
          </a:p>
          <a:p>
            <a:r>
              <a:rPr lang="en-US"/>
              <a:t/>
            </a:r>
          </a:p>
          <a:p>
            <a:r>
              <a:rPr lang="en-US"/>
              <a:t>Without a native AI ecosystem, Africa risks importing tools that do not reflect its realities heritage or culture.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John Hope Bryant, billionaire philanthropist, recently stated that the implementation of AI is the greatest equalizer in history.</a:t>
            </a:r>
          </a:p>
          <a:p>
            <a:r>
              <a:rPr lang="en-US"/>
              <a:t/>
            </a:r>
          </a:p>
          <a:p>
            <a:r>
              <a:rPr lang="en-US"/>
              <a:t>I concur, so what picture is painted when such a tool is clearly biased?</a:t>
            </a:r>
          </a:p>
          <a:p>
            <a:r>
              <a:rPr lang="en-US"/>
              <a:t/>
            </a:r>
          </a:p>
          <a:p>
            <a:r>
              <a:rPr lang="en-US"/>
              <a:t>There is a book that has a line that says, “How forceable are right or just words?”</a:t>
            </a:r>
          </a:p>
          <a:p>
            <a:r>
              <a:rPr lang="en-US"/>
              <a:t/>
            </a:r>
          </a:p>
          <a:p>
            <a:r>
              <a:rPr lang="en-US"/>
              <a:t>They say a picture's worth a thousand words.</a:t>
            </a:r>
          </a:p>
          <a:p>
            <a:r>
              <a:rPr lang="en-US"/>
              <a:t/>
            </a:r>
          </a:p>
          <a:p>
            <a:r>
              <a:rPr lang="en-US"/>
              <a:t>Is this how the story gets distorted before it's even told?</a:t>
            </a:r>
          </a:p>
          <a:p>
            <a:r>
              <a:rPr lang="en-US"/>
              <a:t/>
            </a:r>
          </a:p>
          <a:p>
            <a:r>
              <a:rPr lang="en-US"/>
              <a:t>The divide is not just about access to electricity or broadband — it’s about who controls the narratives, the data, and the intelligence. </a:t>
            </a:r>
          </a:p>
          <a:p>
            <a:r>
              <a:rPr lang="en-US"/>
              <a:t/>
            </a:r>
          </a:p>
          <a:p>
            <a:r>
              <a:rPr lang="en-US"/>
              <a:t>It's about ensuring Africa has their own pen with which to write their future.</a:t>
            </a:r>
          </a:p>
          <a:p>
            <a:r>
              <a:rPr lang="en-US"/>
              <a:t/>
            </a:r>
          </a:p>
          <a:p>
            <a:r>
              <a:rPr lang="en-US"/>
              <a:t>As the proverb says: “Until the lions have their own historians, the history of the hunt will always glorify the hunter.”</a:t>
            </a:r>
          </a:p>
          <a:p>
            <a:r>
              <a:rPr lang="en-US"/>
              <a:t/>
            </a:r>
          </a:p>
          <a:p>
            <a:r>
              <a:rPr lang="en-US"/>
              <a:t>Accra Ghana</a:t>
            </a:r>
          </a:p>
          <a:p>
            <a:r>
              <a:rPr lang="en-US"/>
              <a:t>Abuja Nigeria</a:t>
            </a:r>
          </a:p>
          <a:p>
            <a:r>
              <a:rPr lang="en-US"/>
              <a:t>Algiers Algeria</a:t>
            </a:r>
          </a:p>
          <a:p>
            <a:r>
              <a:rPr lang="en-US"/>
              <a:t>Addis Ababa Ethiopia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a twist in the story.</a:t>
            </a:r>
          </a:p>
          <a:p>
            <a:r>
              <a:rPr lang="en-US"/>
              <a:t/>
            </a:r>
          </a:p>
          <a:p>
            <a:r>
              <a:rPr lang="en-US"/>
              <a:t>It’s not just US looking at AI readiness.</a:t>
            </a:r>
          </a:p>
          <a:p>
            <a:r>
              <a:rPr lang="en-US"/>
              <a:t/>
            </a:r>
          </a:p>
          <a:p>
            <a:r>
              <a:rPr lang="en-US"/>
              <a:t>France, through the AFD, has already launched its own AI Investment Potential Index — a project very similar in scope to this one.</a:t>
            </a:r>
          </a:p>
          <a:p>
            <a:r>
              <a:rPr lang="en-US"/>
              <a:t/>
            </a:r>
          </a:p>
          <a:p>
            <a:r>
              <a:rPr lang="en-US"/>
              <a:t>At the same time, Google is moving in on the infrastructure side.</a:t>
            </a:r>
          </a:p>
          <a:p>
            <a:r>
              <a:rPr lang="en-US"/>
              <a:t/>
            </a:r>
          </a:p>
          <a:p>
            <a:r>
              <a:rPr lang="en-US"/>
              <a:t>Their Equiano subsea cable now connects Europe to multiple points along Africa’s west coast.</a:t>
            </a:r>
          </a:p>
          <a:p>
            <a:r>
              <a:rPr lang="en-US"/>
              <a:t/>
            </a:r>
          </a:p>
          <a:p>
            <a:r>
              <a:rPr lang="en-US"/>
              <a:t>And they’ve been public about one thing: fiber cables should be treated as critical infrastructure across the continent.</a:t>
            </a:r>
          </a:p>
          <a:p>
            <a:r>
              <a:rPr lang="en-US"/>
              <a:t/>
            </a:r>
          </a:p>
          <a:p>
            <a:r>
              <a:rPr lang="en-US"/>
              <a:t>The takeaway is clear — global powers are already building their stakes in Africa’s AI future.</a:t>
            </a:r>
          </a:p>
          <a:p>
            <a:r>
              <a:rPr lang="en-US"/>
              <a:t/>
            </a:r>
          </a:p>
          <a:p>
            <a:r>
              <a:rPr lang="en-US"/>
              <a:t>Which means the question isn’t if this matters.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We’ve seen the story through the data.</a:t>
            </a:r>
          </a:p>
          <a:p>
            <a:r>
              <a:rPr lang="en-US"/>
              <a:t/>
            </a:r>
          </a:p>
          <a:p>
            <a:r>
              <a:rPr lang="en-US"/>
              <a:t>We’ve seen the cracks in the systems, and the strengths that are already building.</a:t>
            </a:r>
          </a:p>
          <a:p>
            <a:r>
              <a:rPr lang="en-US"/>
              <a:t/>
            </a:r>
          </a:p>
          <a:p>
            <a:r>
              <a:rPr lang="en-US"/>
              <a:t>We’ve seen that readiness isn’t just a number. It’s sovereignty.</a:t>
            </a:r>
          </a:p>
          <a:p>
            <a:r>
              <a:rPr lang="en-US"/>
              <a:t/>
            </a:r>
          </a:p>
          <a:p>
            <a:r>
              <a:rPr lang="en-US"/>
              <a:t>And we’ve seen that the world is already watching — and moving in.</a:t>
            </a:r>
          </a:p>
          <a:p>
            <a:r>
              <a:rPr lang="en-US"/>
              <a:t/>
            </a:r>
          </a:p>
          <a:p>
            <a:r>
              <a:rPr lang="en-US"/>
              <a:t>So I’ll leave you with this:</a:t>
            </a:r>
          </a:p>
          <a:p>
            <a:r>
              <a:rPr lang="en-US"/>
              <a:t/>
            </a:r>
          </a:p>
          <a:p>
            <a:r>
              <a:rPr lang="en-US"/>
              <a:t>The question isn’t if Africa is ready for AI.</a:t>
            </a:r>
          </a:p>
          <a:p>
            <a:r>
              <a:rPr lang="en-US"/>
              <a:t/>
            </a:r>
          </a:p>
          <a:p>
            <a:r>
              <a:rPr lang="en-US"/>
              <a:t>The question is whether Africa gets to own the narrative, or whether it’s written for them.</a:t>
            </a:r>
          </a:p>
          <a:p>
            <a:r>
              <a:rPr lang="en-US"/>
              <a:t/>
            </a:r>
          </a:p>
          <a:p>
            <a:r>
              <a:rPr lang="en-US"/>
              <a:t>For The Greater Good.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Answer</a:t>
            </a:r>
          </a:p>
          <a:p>
            <a:r>
              <a:rPr lang="en-US"/>
              <a:t/>
            </a:r>
          </a:p>
          <a:p>
            <a:r>
              <a:rPr lang="en-US"/>
              <a:t>Here are the top ten countries in Africa ranked by their readiness score.</a:t>
            </a:r>
          </a:p>
          <a:p>
            <a:r>
              <a:rPr lang="en-US"/>
              <a:t/>
            </a:r>
          </a:p>
          <a:p>
            <a:r>
              <a:rPr lang="en-US"/>
              <a:t>We thought  this would be the hard part... getting to a number.</a:t>
            </a:r>
          </a:p>
          <a:p>
            <a:r>
              <a:rPr lang="en-US"/>
              <a:t/>
            </a:r>
          </a:p>
          <a:p>
            <a:r>
              <a:rPr lang="en-US"/>
              <a:t>Putting a period on a measure of work</a:t>
            </a:r>
          </a:p>
          <a:p>
            <a:r>
              <a:rPr lang="en-US"/>
              <a:t>Turns out that the end was a new beginning for us. </a:t>
            </a:r>
          </a:p>
          <a:p>
            <a:r>
              <a:rPr lang="en-US"/>
              <a:t/>
            </a:r>
          </a:p>
          <a:p>
            <a:r>
              <a:rPr lang="en-US"/>
              <a:t>The problem we sought to answer was is the African market ready for Ai.</a:t>
            </a:r>
          </a:p>
          <a:p>
            <a:r>
              <a:rPr lang="en-US"/>
              <a:t/>
            </a:r>
          </a:p>
          <a:p>
            <a:r>
              <a:rPr lang="en-US"/>
              <a:t/>
            </a:r>
          </a:p>
          <a:p>
            <a:r>
              <a:rPr lang="en-US"/>
              <a:t>and in the beginning we thought it might just be about access — electricity, internet, maybe GDP.</a:t>
            </a:r>
          </a:p>
          <a:p>
            <a:r>
              <a:rPr lang="en-US"/>
              <a:t/>
            </a:r>
          </a:p>
          <a:p>
            <a:r>
              <a:rPr lang="en-US"/>
              <a:t>But the deeper we looked, the clearer it became: that wasn’t enough.</a:t>
            </a:r>
          </a:p>
          <a:p>
            <a:r>
              <a:rPr lang="en-US"/>
              <a:t/>
            </a:r>
          </a:p>
          <a:p>
            <a:r>
              <a:rPr lang="en-US"/>
              <a:t>Readiness isn’t a single measure, it’s a system.</a:t>
            </a:r>
          </a:p>
          <a:p>
            <a:r>
              <a:rPr lang="en-US"/>
              <a:t/>
            </a:r>
          </a:p>
          <a:p>
            <a:r>
              <a:rPr lang="en-US"/>
              <a:t>You need infrastructure like electricity and broadband.</a:t>
            </a:r>
          </a:p>
          <a:p>
            <a:r>
              <a:rPr lang="en-US"/>
              <a:t/>
            </a:r>
          </a:p>
          <a:p>
            <a:r>
              <a:rPr lang="en-US"/>
              <a:t>You need human capacity — literacy, tertiary education, researchers.</a:t>
            </a:r>
          </a:p>
          <a:p>
            <a:r>
              <a:rPr lang="en-US"/>
              <a:t/>
            </a:r>
          </a:p>
          <a:p>
            <a:r>
              <a:rPr lang="en-US"/>
              <a:t>You need governance — effectiveness in how systems are run.</a:t>
            </a:r>
          </a:p>
          <a:p>
            <a:r>
              <a:rPr lang="en-US"/>
              <a:t/>
            </a:r>
          </a:p>
          <a:p>
            <a:r>
              <a:rPr lang="en-US"/>
              <a:t>And you need resources — GDP and R&amp;D investment.</a:t>
            </a:r>
          </a:p>
          <a:p>
            <a:r>
              <a:rPr lang="en-US"/>
              <a:t/>
            </a:r>
          </a:p>
          <a:p>
            <a:r>
              <a:rPr lang="en-US"/>
              <a:t>So we built a composite score across nine indicators, each one a different piece of the puzzle.</a:t>
            </a:r>
          </a:p>
          <a:p>
            <a:r>
              <a:rPr lang="en-US"/>
              <a:t/>
            </a:r>
          </a:p>
          <a:p>
            <a:r>
              <a:rPr lang="en-US"/>
              <a:t>That became the foundation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They say that numbers don't lie... people do, but  what are random numbers adrift in the ether devoid of context?</a:t>
            </a:r>
          </a:p>
          <a:p>
            <a:r>
              <a:rPr lang="en-US"/>
              <a:t/>
            </a:r>
          </a:p>
          <a:p>
            <a:r>
              <a:rPr lang="en-US"/>
              <a:t>We just gave you a list and told you they were the top ten countries in Africa that are ready for Ai implementation.  but how did we get there and what exactly did you see? </a:t>
            </a:r>
          </a:p>
          <a:p>
            <a:r>
              <a:rPr lang="en-US"/>
              <a:t/>
            </a:r>
          </a:p>
          <a:p>
            <a:r>
              <a:rPr lang="en-US"/>
              <a:t>What we presented was a snapshot.</a:t>
            </a:r>
          </a:p>
          <a:p>
            <a:r>
              <a:rPr lang="en-US"/>
              <a:t>A still moment in time where the numbers weren't moving with the change of policy, commerce, innovation, population growth, Gdp, or literacy rate. </a:t>
            </a:r>
          </a:p>
          <a:p>
            <a:r>
              <a:rPr lang="en-US"/>
              <a:t/>
            </a:r>
          </a:p>
          <a:p>
            <a:r>
              <a:rPr lang="en-US"/>
              <a:t>It was one point in time and a culmination of these things but only at that time and only in that place.  </a:t>
            </a:r>
          </a:p>
          <a:p>
            <a:r>
              <a:rPr lang="en-US"/>
              <a:t/>
            </a:r>
          </a:p>
          <a:p>
            <a:r>
              <a:rPr lang="en-US"/>
              <a:t>At the same time the image on the left was produced, indicative of what you saw,  the image on the right exists </a:t>
            </a:r>
          </a:p>
          <a:p>
            <a:r>
              <a:rPr lang="en-US"/>
              <a:t>in that same space and time but from a slightly different perspective. </a:t>
            </a:r>
          </a:p>
          <a:p>
            <a:r>
              <a:rPr lang="en-US"/>
              <a:t/>
            </a:r>
          </a:p>
          <a:p>
            <a:r>
              <a:rPr lang="en-US"/>
              <a:t>Perception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why would you want to invest in the growth and independence of Africa's Ai?</a:t>
            </a:r>
          </a:p>
          <a:p>
            <a:r>
              <a:rPr lang="en-US"/>
              <a:t/>
            </a:r>
          </a:p>
          <a:p>
            <a:r>
              <a:rPr lang="en-US"/>
              <a:t>Here's that same list but not as a snapshot — as a trajectory.</a:t>
            </a:r>
          </a:p>
          <a:p>
            <a:r>
              <a:rPr lang="en-US"/>
              <a:t/>
            </a:r>
          </a:p>
          <a:p>
            <a:r>
              <a:rPr lang="en-US"/>
              <a:t>What you see is steady upward movement over time.</a:t>
            </a:r>
          </a:p>
          <a:p>
            <a:r>
              <a:rPr lang="en-US"/>
              <a:t/>
            </a:r>
          </a:p>
          <a:p>
            <a:r>
              <a:rPr lang="en-US"/>
              <a:t>Some countries climb faster than others, but the overall trend is growth, not decline.</a:t>
            </a:r>
          </a:p>
          <a:p>
            <a:r>
              <a:rPr lang="en-US"/>
              <a:t/>
            </a:r>
          </a:p>
          <a:p>
            <a:r>
              <a:rPr lang="en-US"/>
              <a:t>This is important, because it means readiness isn’t just about where you are today.</a:t>
            </a:r>
          </a:p>
          <a:p>
            <a:r>
              <a:rPr lang="en-US"/>
              <a:t/>
            </a:r>
          </a:p>
          <a:p>
            <a:r>
              <a:rPr lang="en-US"/>
              <a:t>It’s about the path you’re on, and whether that path is sustainable.</a:t>
            </a:r>
          </a:p>
          <a:p>
            <a:r>
              <a:rPr lang="en-US"/>
              <a:t/>
            </a:r>
          </a:p>
          <a:p>
            <a:r>
              <a:rPr lang="en-US"/>
              <a:t>For Africa, the story isn’t flat. It’s progress in motion.</a:t>
            </a:r>
          </a:p>
          <a:p>
            <a:r>
              <a:rPr lang="en-US"/>
              <a:t/>
            </a:r>
          </a:p>
          <a:p>
            <a:r>
              <a:rPr lang="en-US"/>
              <a:t>It also brings into play politics and all of the seeming intangibles.  </a:t>
            </a:r>
          </a:p>
          <a:p>
            <a:r>
              <a:rPr lang="en-US"/>
              <a:t/>
            </a:r>
          </a:p>
          <a:p>
            <a:r>
              <a:rPr lang="en-US"/>
              <a:t>A good example is South Africa. It is a powerhouse of a country in the continent as far as GDP but they are middle of the pack.  </a:t>
            </a:r>
          </a:p>
          <a:p>
            <a:r>
              <a:rPr lang="en-US"/>
              <a:t/>
            </a:r>
          </a:p>
          <a:p>
            <a:r>
              <a:rPr lang="en-US"/>
              <a:t>Is this because of stifled RnD , politics, or their divestment from continental unity. </a:t>
            </a:r>
          </a:p>
          <a:p>
            <a:r>
              <a:rPr lang="en-US"/>
              <a:t/>
            </a:r>
          </a:p>
          <a:p>
            <a:r>
              <a:rPr lang="en-US"/>
              <a:t>All things that make you go Hmmm.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Maybe a better question is why wouldn't you want to invest in The Great Continent's future?</a:t>
            </a:r>
          </a:p>
          <a:p>
            <a:r>
              <a:rPr lang="en-US"/>
              <a:t/>
            </a:r>
          </a:p>
          <a:p>
            <a:r>
              <a:rPr lang="en-US"/>
              <a:t>Roughly 70% of Africa's population is under 30 years of age according to the UN. </a:t>
            </a:r>
          </a:p>
          <a:p>
            <a:r>
              <a:rPr lang="en-US"/>
              <a:t/>
            </a:r>
          </a:p>
          <a:p>
            <a:r>
              <a:rPr lang="en-US"/>
              <a:t>70% of 1.6 billion people. The only other continent in this conversation is Asia, and that's a split between India and China.</a:t>
            </a:r>
          </a:p>
          <a:p>
            <a:r>
              <a:rPr lang="en-US"/>
              <a:t>Add that to a mobile first environment.  </a:t>
            </a:r>
          </a:p>
          <a:p>
            <a:r>
              <a:rPr lang="en-US"/>
              <a:t/>
            </a:r>
          </a:p>
          <a:p>
            <a:r>
              <a:rPr lang="en-US"/>
              <a:t>What i mean is you're looking at a supremely innovative and agile demographic.  </a:t>
            </a:r>
          </a:p>
          <a:p>
            <a:r>
              <a:rPr lang="en-US"/>
              <a:t/>
            </a:r>
          </a:p>
          <a:p>
            <a:r>
              <a:rPr lang="en-US"/>
              <a:t>Proof of this is back in 2007 pay pal required bank accounts credit cards and email addresses, meanwhile Kenya launched a fintech system that worked on flip phones.</a:t>
            </a:r>
          </a:p>
          <a:p>
            <a:r>
              <a:rPr lang="en-US"/>
              <a:t/>
            </a:r>
          </a:p>
          <a:p>
            <a:r>
              <a:rPr lang="en-US"/>
              <a:t>The company was M-Pesa, and they currently process more transactions than paypal did in it's first decade.</a:t>
            </a:r>
          </a:p>
          <a:p>
            <a:r>
              <a:rPr lang="en-US"/>
              <a:t/>
            </a:r>
          </a:p>
          <a:p>
            <a:r>
              <a:rPr lang="en-US"/>
              <a:t>While western tech was optimizing features, they were optimizing inclusion.</a:t>
            </a:r>
          </a:p>
          <a:p>
            <a:r>
              <a:rPr lang="en-US"/>
              <a:t/>
            </a:r>
          </a:p>
          <a:p>
            <a:r>
              <a:rPr lang="en-US"/>
              <a:t>Inclusion is the model.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where does africa and their top ten fit into the bigger picture? </a:t>
            </a:r>
          </a:p>
          <a:p>
            <a:r>
              <a:rPr lang="en-US"/>
              <a:t/>
            </a:r>
          </a:p>
          <a:p>
            <a:r>
              <a:rPr lang="en-US"/>
              <a:t/>
            </a:r>
          </a:p>
          <a:p>
            <a:r>
              <a:rPr lang="en-US"/>
              <a:t/>
            </a:r>
          </a:p>
          <a:p>
            <a:r>
              <a:rPr lang="en-US"/>
              <a:t/>
            </a:r>
          </a:p>
          <a:p>
            <a:r>
              <a:rPr lang="en-US"/>
              <a:t>After scoring, we mapped it.</a:t>
            </a:r>
          </a:p>
          <a:p>
            <a:r>
              <a:rPr lang="en-US"/>
              <a:t/>
            </a:r>
          </a:p>
          <a:p>
            <a:r>
              <a:rPr lang="en-US"/>
              <a:t>This shot of our Tableau dashboard offers a glimpse into some of the data types collected and their correlation to ai readiness. Specifically South Africa, Egypt, Nigeria </a:t>
            </a:r>
          </a:p>
          <a:p>
            <a:r>
              <a:rPr lang="en-US"/>
              <a:t/>
            </a:r>
          </a:p>
          <a:p>
            <a:r>
              <a:rPr lang="en-US"/>
              <a:t>And what you see is clear: African countries are not  at zero.</a:t>
            </a:r>
          </a:p>
          <a:p>
            <a:r>
              <a:rPr lang="en-US"/>
              <a:t/>
            </a:r>
          </a:p>
          <a:p>
            <a:r>
              <a:rPr lang="en-US"/>
              <a:t/>
            </a:r>
          </a:p>
          <a:p>
            <a:r>
              <a:rPr lang="en-US"/>
              <a:t>That matters, because the common narrative is often that Africa is “behind.”</a:t>
            </a:r>
          </a:p>
          <a:p>
            <a:r>
              <a:rPr lang="en-US"/>
              <a:t/>
            </a:r>
          </a:p>
          <a:p>
            <a:r>
              <a:rPr lang="en-US"/>
              <a:t>But the data shows something different.</a:t>
            </a:r>
          </a:p>
          <a:p>
            <a:r>
              <a:rPr lang="en-US"/>
              <a:t/>
            </a:r>
          </a:p>
          <a:p>
            <a:r>
              <a:rPr lang="en-US"/>
              <a:t>Africa isn’t at the starting line — it’s already in the race.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fact the top countries in Africa are right at the mid line.</a:t>
            </a:r>
          </a:p>
          <a:p>
            <a:r>
              <a:rPr lang="en-US"/>
              <a:t/>
            </a:r>
          </a:p>
          <a:p>
            <a:r>
              <a:rPr lang="en-US"/>
              <a:t>This is despite having some of the highest internet costs in the world, and broadband reliability akin to a  road network under construction — the highways are being laid through undersea cables and urban fiber, but many rural communities are still waiting for the on-ramps.”</a:t>
            </a:r>
          </a:p>
          <a:p>
            <a:r>
              <a:rPr lang="en-US"/>
              <a:t/>
            </a:r>
          </a:p>
          <a:p>
            <a:r>
              <a:rPr lang="en-US"/>
              <a:t>While this isn't interactive here, we want to take note of the readiness score range 78.65 being the highest and the lowest being 8.65.  The top ten countries in Africa sit right above average for that range. </a:t>
            </a:r>
          </a:p>
          <a:p>
            <a:r>
              <a:rPr lang="en-US"/>
              <a:t/>
            </a:r>
          </a:p>
          <a:p>
            <a:r>
              <a:rPr lang="en-US"/>
              <a:t/>
            </a:r>
          </a:p>
          <a:p>
            <a:r>
              <a:rPr lang="en-US"/>
              <a:t>To get here we started with only five data points thinking across 54 countries this would be enough data to provide an adequate picture.</a:t>
            </a:r>
          </a:p>
          <a:p>
            <a:r>
              <a:rPr lang="en-US"/>
              <a:t/>
            </a:r>
          </a:p>
          <a:p>
            <a:r>
              <a:rPr lang="en-US"/>
              <a:t>But as we began to dig we realized that it wasn't even remotely close, for various reasons.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So we expanded our feature list, i mean surely we weren't the first to think of this idea.</a:t>
            </a:r>
          </a:p>
          <a:p>
            <a:r>
              <a:rPr lang="en-US"/>
              <a:t/>
            </a:r>
          </a:p>
          <a:p>
            <a:r>
              <a:rPr lang="en-US"/>
              <a:t>We took took a broader view of how all of this data worked together at a glance.  And the bones began to speak.</a:t>
            </a:r>
          </a:p>
          <a:p>
            <a:r>
              <a:rPr lang="en-US"/>
              <a:t/>
            </a:r>
          </a:p>
          <a:p>
            <a:r>
              <a:rPr lang="en-US"/>
              <a:t>We ran this correlation heatmap.</a:t>
            </a:r>
          </a:p>
          <a:p>
            <a:r>
              <a:rPr lang="en-US"/>
              <a:t/>
            </a:r>
          </a:p>
          <a:p>
            <a:r>
              <a:rPr lang="en-US"/>
              <a:t>And it exposed, for example, how internet and mobile subscriptions are strongly correlated. Or how GDP and governance also track closely together.</a:t>
            </a:r>
          </a:p>
          <a:p>
            <a:r>
              <a:rPr lang="en-US"/>
              <a:t/>
            </a:r>
          </a:p>
          <a:p>
            <a:r>
              <a:rPr lang="en-US"/>
              <a:t>But you also see gaps, like  researchers (per million)  and mobile or even worse how literacy and rnd_ gdp barely connect.</a:t>
            </a:r>
          </a:p>
          <a:p>
            <a:r>
              <a:rPr lang="en-US"/>
              <a:t/>
            </a:r>
          </a:p>
          <a:p>
            <a:r>
              <a:rPr lang="en-US"/>
              <a:t>The takeaway here is that no single indicator could stand on its own.</a:t>
            </a:r>
          </a:p>
          <a:p>
            <a:r>
              <a:rPr lang="en-US"/>
              <a:t/>
            </a:r>
          </a:p>
          <a:p>
            <a:r>
              <a:rPr lang="en-US"/>
              <a:t>That’s why we had to bring them all together into a system.</a:t>
            </a:r>
          </a:p>
          <a:p>
            <a:r>
              <a:rPr lang="en-US"/>
              <a:t/>
            </a:r>
          </a:p>
          <a:p>
            <a:r>
              <a:rPr lang="en-US"/>
              <a:t>Scaling everything  0–100 so GDP, literacy rates, electricity access, and researchers per million could all be compared on the same footing.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But before we got to the correlation matrix we had the grand canyon of missing data. </a:t>
            </a:r>
          </a:p>
          <a:p>
            <a:r>
              <a:rPr lang="en-US"/>
              <a:t/>
            </a:r>
          </a:p>
          <a:p>
            <a:r>
              <a:rPr lang="en-US"/>
              <a:t>One would think that since all of our data came from world bank that it would be good data.</a:t>
            </a:r>
          </a:p>
          <a:p>
            <a:r>
              <a:rPr lang="en-US"/>
              <a:t/>
            </a:r>
          </a:p>
          <a:p>
            <a:r>
              <a:rPr lang="en-US"/>
              <a:t>The truth is this is the primary reason we had to pull in other data points to fill out the information and keep it balanced enough to run clustering and such. </a:t>
            </a:r>
          </a:p>
          <a:p>
            <a:r>
              <a:rPr lang="en-US"/>
              <a:t/>
            </a:r>
          </a:p>
          <a:p>
            <a:r>
              <a:rPr lang="en-US"/>
              <a:t>Even with the expanded features you can see how much data is missing according to this graph:</a:t>
            </a:r>
          </a:p>
          <a:p>
            <a:r>
              <a:rPr lang="en-US"/>
              <a:t/>
            </a:r>
          </a:p>
          <a:p>
            <a:r>
              <a:rPr lang="en-US"/>
              <a:t> As science would have it, countries that fared better in these areas of data collection often fared better in their readiness score.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jpeg" Type="http://schemas.openxmlformats.org/officeDocument/2006/relationships/image"/><Relationship Id="rId2" Target="../notesSlides/notesSlide1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jpeg" Type="http://schemas.openxmlformats.org/officeDocument/2006/relationships/image"/><Relationship Id="rId8" Target="../media/image30.jpeg" Type="http://schemas.openxmlformats.org/officeDocument/2006/relationships/image"/><Relationship Id="rId9" Target="../media/image3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33.png" Type="http://schemas.openxmlformats.org/officeDocument/2006/relationships/image"/><Relationship Id="rId6" Target="../media/image3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notesSlides/notesSlide5.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822957" y="1806946"/>
            <a:ext cx="8480088" cy="8480054"/>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sp>
        <p:nvSpPr>
          <p:cNvPr name="TextBox 4" id="4"/>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1</a:t>
            </a:r>
          </a:p>
        </p:txBody>
      </p:sp>
      <p:sp>
        <p:nvSpPr>
          <p:cNvPr name="TextBox 5" id="5"/>
          <p:cNvSpPr txBox="true"/>
          <p:nvPr/>
        </p:nvSpPr>
        <p:spPr>
          <a:xfrm rot="0">
            <a:off x="-67128" y="-38100"/>
            <a:ext cx="2191656" cy="412750"/>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layfair Display"/>
                <a:ea typeface="Playfair Display"/>
                <a:cs typeface="Playfair Display"/>
                <a:sym typeface="Playfair Display"/>
              </a:rPr>
              <a:t>BlkSageStudios</a:t>
            </a:r>
          </a:p>
        </p:txBody>
      </p:sp>
      <p:sp>
        <p:nvSpPr>
          <p:cNvPr name="TextBox 6" id="6"/>
          <p:cNvSpPr txBox="true"/>
          <p:nvPr/>
        </p:nvSpPr>
        <p:spPr>
          <a:xfrm rot="0">
            <a:off x="4731540" y="1350116"/>
            <a:ext cx="8873598" cy="3736892"/>
          </a:xfrm>
          <a:prstGeom prst="rect">
            <a:avLst/>
          </a:prstGeom>
        </p:spPr>
        <p:txBody>
          <a:bodyPr anchor="t" rtlCol="false" tIns="0" lIns="0" bIns="0" rIns="0">
            <a:spAutoFit/>
          </a:bodyPr>
          <a:lstStyle/>
          <a:p>
            <a:pPr algn="ctr">
              <a:lnSpc>
                <a:spcPts val="8333"/>
              </a:lnSpc>
            </a:pPr>
            <a:r>
              <a:rPr lang="en-US" sz="5952">
                <a:solidFill>
                  <a:srgbClr val="FFFFFF"/>
                </a:solidFill>
                <a:latin typeface="Avenir 1"/>
                <a:ea typeface="Avenir 1"/>
                <a:cs typeface="Avenir 1"/>
                <a:sym typeface="Avenir 1"/>
              </a:rPr>
              <a:t>Mapping The Next Billion: The Ai Readiness Index</a:t>
            </a:r>
          </a:p>
          <a:p>
            <a:pPr algn="ctr">
              <a:lnSpc>
                <a:spcPts val="524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430110" y="2399836"/>
            <a:ext cx="5487328" cy="5487328"/>
          </a:xfrm>
          <a:custGeom>
            <a:avLst/>
            <a:gdLst/>
            <a:ahLst/>
            <a:cxnLst/>
            <a:rect r="r" b="b" t="t" l="l"/>
            <a:pathLst>
              <a:path h="5487328" w="5487328">
                <a:moveTo>
                  <a:pt x="0" y="0"/>
                </a:moveTo>
                <a:lnTo>
                  <a:pt x="5487328" y="0"/>
                </a:lnTo>
                <a:lnTo>
                  <a:pt x="5487328" y="5487328"/>
                </a:lnTo>
                <a:lnTo>
                  <a:pt x="0" y="548732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226048" y="2399836"/>
            <a:ext cx="5487328" cy="5487328"/>
          </a:xfrm>
          <a:custGeom>
            <a:avLst/>
            <a:gdLst/>
            <a:ahLst/>
            <a:cxnLst/>
            <a:rect r="r" b="b" t="t" l="l"/>
            <a:pathLst>
              <a:path h="5487328" w="5487328">
                <a:moveTo>
                  <a:pt x="0" y="0"/>
                </a:moveTo>
                <a:lnTo>
                  <a:pt x="5487329" y="0"/>
                </a:lnTo>
                <a:lnTo>
                  <a:pt x="5487329" y="5487328"/>
                </a:lnTo>
                <a:lnTo>
                  <a:pt x="0" y="548732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8547" y="3320413"/>
            <a:ext cx="7876214" cy="5789415"/>
          </a:xfrm>
          <a:custGeom>
            <a:avLst/>
            <a:gdLst/>
            <a:ahLst/>
            <a:cxnLst/>
            <a:rect r="r" b="b" t="t" l="l"/>
            <a:pathLst>
              <a:path h="5789415" w="7876214">
                <a:moveTo>
                  <a:pt x="0" y="0"/>
                </a:moveTo>
                <a:lnTo>
                  <a:pt x="7876213" y="0"/>
                </a:lnTo>
                <a:lnTo>
                  <a:pt x="7876213" y="5789415"/>
                </a:lnTo>
                <a:lnTo>
                  <a:pt x="0" y="5789415"/>
                </a:lnTo>
                <a:lnTo>
                  <a:pt x="0" y="0"/>
                </a:lnTo>
                <a:close/>
              </a:path>
            </a:pathLst>
          </a:custGeom>
          <a:blipFill>
            <a:blip r:embed="rId5"/>
            <a:stretch>
              <a:fillRect l="-345" t="0" r="-345" b="0"/>
            </a:stretch>
          </a:blipFill>
        </p:spPr>
      </p:sp>
      <p:sp>
        <p:nvSpPr>
          <p:cNvPr name="Freeform 5" id="5"/>
          <p:cNvSpPr/>
          <p:nvPr/>
        </p:nvSpPr>
        <p:spPr>
          <a:xfrm flipH="false" flipV="false" rot="0">
            <a:off x="385065" y="3320413"/>
            <a:ext cx="8958476" cy="5789415"/>
          </a:xfrm>
          <a:custGeom>
            <a:avLst/>
            <a:gdLst/>
            <a:ahLst/>
            <a:cxnLst/>
            <a:rect r="r" b="b" t="t" l="l"/>
            <a:pathLst>
              <a:path h="5789415" w="8958476">
                <a:moveTo>
                  <a:pt x="0" y="0"/>
                </a:moveTo>
                <a:lnTo>
                  <a:pt x="8958475" y="0"/>
                </a:lnTo>
                <a:lnTo>
                  <a:pt x="8958475" y="5789415"/>
                </a:lnTo>
                <a:lnTo>
                  <a:pt x="0" y="5789415"/>
                </a:lnTo>
                <a:lnTo>
                  <a:pt x="0" y="0"/>
                </a:lnTo>
                <a:close/>
              </a:path>
            </a:pathLst>
          </a:custGeom>
          <a:blipFill>
            <a:blip r:embed="rId6"/>
            <a:stretch>
              <a:fillRect l="0" t="0" r="0" b="0"/>
            </a:stretch>
          </a:blipFill>
        </p:spPr>
      </p:sp>
      <p:sp>
        <p:nvSpPr>
          <p:cNvPr name="TextBox 6" id="6"/>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10</a:t>
            </a:r>
          </a:p>
        </p:txBody>
      </p:sp>
      <p:sp>
        <p:nvSpPr>
          <p:cNvPr name="TextBox 7" id="7"/>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TextBox 8" id="8"/>
          <p:cNvSpPr txBox="true"/>
          <p:nvPr/>
        </p:nvSpPr>
        <p:spPr>
          <a:xfrm rot="0">
            <a:off x="3632040" y="208438"/>
            <a:ext cx="10861617" cy="2139949"/>
          </a:xfrm>
          <a:prstGeom prst="rect">
            <a:avLst/>
          </a:prstGeom>
        </p:spPr>
        <p:txBody>
          <a:bodyPr anchor="t" rtlCol="false" tIns="0" lIns="0" bIns="0" rIns="0">
            <a:spAutoFit/>
          </a:bodyPr>
          <a:lstStyle/>
          <a:p>
            <a:pPr algn="ctr">
              <a:lnSpc>
                <a:spcPts val="17500"/>
              </a:lnSpc>
            </a:pPr>
            <a:r>
              <a:rPr lang="en-US" sz="12500">
                <a:solidFill>
                  <a:srgbClr val="FFFFFF"/>
                </a:solidFill>
                <a:latin typeface="Avenir 1"/>
                <a:ea typeface="Avenir 1"/>
                <a:cs typeface="Avenir 1"/>
                <a:sym typeface="Avenir 1"/>
              </a:rPr>
              <a:t>Early Birds</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196797" y="7420097"/>
            <a:ext cx="5487328" cy="5487328"/>
          </a:xfrm>
          <a:custGeom>
            <a:avLst/>
            <a:gdLst/>
            <a:ahLst/>
            <a:cxnLst/>
            <a:rect r="r" b="b" t="t" l="l"/>
            <a:pathLst>
              <a:path h="5487328" w="5487328">
                <a:moveTo>
                  <a:pt x="0" y="0"/>
                </a:moveTo>
                <a:lnTo>
                  <a:pt x="5487329" y="0"/>
                </a:lnTo>
                <a:lnTo>
                  <a:pt x="5487329" y="5487328"/>
                </a:lnTo>
                <a:lnTo>
                  <a:pt x="0" y="548732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0867" y="1205389"/>
            <a:ext cx="8817463" cy="9139773"/>
          </a:xfrm>
          <a:custGeom>
            <a:avLst/>
            <a:gdLst/>
            <a:ahLst/>
            <a:cxnLst/>
            <a:rect r="r" b="b" t="t" l="l"/>
            <a:pathLst>
              <a:path h="9139773" w="8817463">
                <a:moveTo>
                  <a:pt x="0" y="0"/>
                </a:moveTo>
                <a:lnTo>
                  <a:pt x="8817463" y="0"/>
                </a:lnTo>
                <a:lnTo>
                  <a:pt x="8817463" y="9139772"/>
                </a:lnTo>
                <a:lnTo>
                  <a:pt x="0" y="9139772"/>
                </a:lnTo>
                <a:lnTo>
                  <a:pt x="0" y="0"/>
                </a:lnTo>
                <a:close/>
              </a:path>
            </a:pathLst>
          </a:custGeom>
          <a:blipFill>
            <a:blip r:embed="rId5"/>
            <a:stretch>
              <a:fillRect l="-11450" t="-3759" r="0" b="-3759"/>
            </a:stretch>
          </a:blipFill>
        </p:spPr>
      </p:sp>
      <p:sp>
        <p:nvSpPr>
          <p:cNvPr name="TextBox 4" id="4"/>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TextBox 5" id="5"/>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11</a:t>
            </a:r>
          </a:p>
        </p:txBody>
      </p:sp>
      <p:sp>
        <p:nvSpPr>
          <p:cNvPr name="TextBox 6" id="6"/>
          <p:cNvSpPr txBox="true"/>
          <p:nvPr/>
        </p:nvSpPr>
        <p:spPr>
          <a:xfrm rot="0">
            <a:off x="3741389" y="734330"/>
            <a:ext cx="2360712" cy="273685"/>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Now"/>
                <a:ea typeface="Now"/>
                <a:cs typeface="Now"/>
                <a:sym typeface="Now"/>
              </a:rPr>
              <a:t> You cannt make this up.</a:t>
            </a:r>
          </a:p>
        </p:txBody>
      </p:sp>
      <p:sp>
        <p:nvSpPr>
          <p:cNvPr name="TextBox 7" id="7"/>
          <p:cNvSpPr txBox="true"/>
          <p:nvPr/>
        </p:nvSpPr>
        <p:spPr>
          <a:xfrm rot="0">
            <a:off x="9296271" y="2783928"/>
            <a:ext cx="3824276" cy="1136649"/>
          </a:xfrm>
          <a:prstGeom prst="rect">
            <a:avLst/>
          </a:prstGeom>
        </p:spPr>
        <p:txBody>
          <a:bodyPr anchor="t" rtlCol="false" tIns="0" lIns="0" bIns="0" rIns="0">
            <a:spAutoFit/>
          </a:bodyPr>
          <a:lstStyle/>
          <a:p>
            <a:pPr algn="l">
              <a:lnSpc>
                <a:spcPts val="7999"/>
              </a:lnSpc>
            </a:pPr>
            <a:r>
              <a:rPr lang="en-US" sz="9999" spc="-299">
                <a:solidFill>
                  <a:srgbClr val="1800AD"/>
                </a:solidFill>
                <a:latin typeface="Avenir 1"/>
                <a:ea typeface="Avenir 1"/>
                <a:cs typeface="Avenir 1"/>
                <a:sym typeface="Avenir 1"/>
              </a:rPr>
              <a:t>GPT-5</a:t>
            </a:r>
          </a:p>
        </p:txBody>
      </p:sp>
      <p:sp>
        <p:nvSpPr>
          <p:cNvPr name="TextBox 8" id="8"/>
          <p:cNvSpPr txBox="true"/>
          <p:nvPr/>
        </p:nvSpPr>
        <p:spPr>
          <a:xfrm rot="0">
            <a:off x="9296271" y="4178023"/>
            <a:ext cx="7963029" cy="1136649"/>
          </a:xfrm>
          <a:prstGeom prst="rect">
            <a:avLst/>
          </a:prstGeom>
        </p:spPr>
        <p:txBody>
          <a:bodyPr anchor="t" rtlCol="false" tIns="0" lIns="0" bIns="0" rIns="0">
            <a:spAutoFit/>
          </a:bodyPr>
          <a:lstStyle/>
          <a:p>
            <a:pPr algn="l">
              <a:lnSpc>
                <a:spcPts val="7999"/>
              </a:lnSpc>
            </a:pPr>
            <a:r>
              <a:rPr lang="en-US" sz="9999" spc="-299">
                <a:solidFill>
                  <a:srgbClr val="1800AD"/>
                </a:solidFill>
                <a:latin typeface="Avenir 1"/>
                <a:ea typeface="Avenir 1"/>
                <a:cs typeface="Avenir 1"/>
                <a:sym typeface="Avenir 1"/>
              </a:rPr>
              <a:t>DeepSeek-R1</a:t>
            </a:r>
          </a:p>
        </p:txBody>
      </p:sp>
      <p:sp>
        <p:nvSpPr>
          <p:cNvPr name="TextBox 9" id="9"/>
          <p:cNvSpPr txBox="true"/>
          <p:nvPr/>
        </p:nvSpPr>
        <p:spPr>
          <a:xfrm rot="0">
            <a:off x="9296271" y="5616026"/>
            <a:ext cx="6451929" cy="1136649"/>
          </a:xfrm>
          <a:prstGeom prst="rect">
            <a:avLst/>
          </a:prstGeom>
        </p:spPr>
        <p:txBody>
          <a:bodyPr anchor="t" rtlCol="false" tIns="0" lIns="0" bIns="0" rIns="0">
            <a:spAutoFit/>
          </a:bodyPr>
          <a:lstStyle/>
          <a:p>
            <a:pPr algn="l">
              <a:lnSpc>
                <a:spcPts val="7999"/>
              </a:lnSpc>
            </a:pPr>
            <a:r>
              <a:rPr lang="en-US" sz="9999" spc="-299">
                <a:solidFill>
                  <a:srgbClr val="1800AD"/>
                </a:solidFill>
                <a:latin typeface="Avenir 1"/>
                <a:ea typeface="Avenir 1"/>
                <a:cs typeface="Avenir 1"/>
                <a:sym typeface="Avenir 1"/>
              </a:rPr>
              <a:t>Gemini-2.5</a:t>
            </a:r>
          </a:p>
        </p:txBody>
      </p:sp>
      <p:sp>
        <p:nvSpPr>
          <p:cNvPr name="TextBox 10" id="10"/>
          <p:cNvSpPr txBox="true"/>
          <p:nvPr/>
        </p:nvSpPr>
        <p:spPr>
          <a:xfrm rot="0">
            <a:off x="9296271" y="6930018"/>
            <a:ext cx="5947514" cy="1136649"/>
          </a:xfrm>
          <a:prstGeom prst="rect">
            <a:avLst/>
          </a:prstGeom>
        </p:spPr>
        <p:txBody>
          <a:bodyPr anchor="t" rtlCol="false" tIns="0" lIns="0" bIns="0" rIns="0">
            <a:spAutoFit/>
          </a:bodyPr>
          <a:lstStyle/>
          <a:p>
            <a:pPr algn="l">
              <a:lnSpc>
                <a:spcPts val="7999"/>
              </a:lnSpc>
            </a:pPr>
            <a:r>
              <a:rPr lang="en-US" sz="9999" spc="-299">
                <a:solidFill>
                  <a:srgbClr val="1800AD"/>
                </a:solidFill>
                <a:latin typeface="Avenir 1"/>
                <a:ea typeface="Avenir 1"/>
                <a:cs typeface="Avenir 1"/>
                <a:sym typeface="Avenir 1"/>
              </a:rPr>
              <a:t>Claude 4</a:t>
            </a:r>
          </a:p>
        </p:txBody>
      </p:sp>
      <p:sp>
        <p:nvSpPr>
          <p:cNvPr name="TextBox 11" id="11"/>
          <p:cNvSpPr txBox="true"/>
          <p:nvPr/>
        </p:nvSpPr>
        <p:spPr>
          <a:xfrm rot="0">
            <a:off x="9296271" y="8447667"/>
            <a:ext cx="5290600" cy="1136649"/>
          </a:xfrm>
          <a:prstGeom prst="rect">
            <a:avLst/>
          </a:prstGeom>
        </p:spPr>
        <p:txBody>
          <a:bodyPr anchor="t" rtlCol="false" tIns="0" lIns="0" bIns="0" rIns="0">
            <a:spAutoFit/>
          </a:bodyPr>
          <a:lstStyle/>
          <a:p>
            <a:pPr algn="l">
              <a:lnSpc>
                <a:spcPts val="7999"/>
              </a:lnSpc>
            </a:pPr>
            <a:r>
              <a:rPr lang="en-US" sz="9999" spc="-299">
                <a:solidFill>
                  <a:srgbClr val="1800AD"/>
                </a:solidFill>
                <a:latin typeface="Avenir 1"/>
                <a:ea typeface="Avenir 1"/>
                <a:cs typeface="Avenir 1"/>
                <a:sym typeface="Avenir 1"/>
              </a:rPr>
              <a:t>Llama 4</a:t>
            </a:r>
          </a:p>
        </p:txBody>
      </p:sp>
      <p:sp>
        <p:nvSpPr>
          <p:cNvPr name="TextBox 12" id="12"/>
          <p:cNvSpPr txBox="true"/>
          <p:nvPr/>
        </p:nvSpPr>
        <p:spPr>
          <a:xfrm rot="0">
            <a:off x="5453360" y="328425"/>
            <a:ext cx="7381280"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Avenir 1"/>
                <a:ea typeface="Avenir 1"/>
                <a:cs typeface="Avenir 1"/>
                <a:sym typeface="Avenir 1"/>
              </a:rPr>
              <a:t>Top </a:t>
            </a:r>
            <a:r>
              <a:rPr lang="en-US" sz="9999">
                <a:solidFill>
                  <a:srgbClr val="FF3131"/>
                </a:solidFill>
                <a:latin typeface="Avenir 1"/>
                <a:ea typeface="Avenir 1"/>
                <a:cs typeface="Avenir 1"/>
                <a:sym typeface="Avenir 1"/>
              </a:rPr>
              <a:t>5</a:t>
            </a:r>
            <a:r>
              <a:rPr lang="en-US" sz="9999">
                <a:solidFill>
                  <a:srgbClr val="FFFFFF"/>
                </a:solidFill>
                <a:latin typeface="Avenir 1"/>
                <a:ea typeface="Avenir 1"/>
                <a:cs typeface="Avenir 1"/>
                <a:sym typeface="Avenir 1"/>
              </a:rPr>
              <a:t> LLm’s </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196797" y="7420097"/>
            <a:ext cx="5487328" cy="5487328"/>
          </a:xfrm>
          <a:custGeom>
            <a:avLst/>
            <a:gdLst/>
            <a:ahLst/>
            <a:cxnLst/>
            <a:rect r="r" b="b" t="t" l="l"/>
            <a:pathLst>
              <a:path h="5487328" w="5487328">
                <a:moveTo>
                  <a:pt x="0" y="0"/>
                </a:moveTo>
                <a:lnTo>
                  <a:pt x="5487329" y="0"/>
                </a:lnTo>
                <a:lnTo>
                  <a:pt x="5487329" y="5487328"/>
                </a:lnTo>
                <a:lnTo>
                  <a:pt x="0" y="548732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3223" y="2336413"/>
            <a:ext cx="3618165" cy="7827348"/>
          </a:xfrm>
          <a:custGeom>
            <a:avLst/>
            <a:gdLst/>
            <a:ahLst/>
            <a:cxnLst/>
            <a:rect r="r" b="b" t="t" l="l"/>
            <a:pathLst>
              <a:path h="7827348" w="3618165">
                <a:moveTo>
                  <a:pt x="0" y="0"/>
                </a:moveTo>
                <a:lnTo>
                  <a:pt x="3618166" y="0"/>
                </a:lnTo>
                <a:lnTo>
                  <a:pt x="3618166" y="7827348"/>
                </a:lnTo>
                <a:lnTo>
                  <a:pt x="0" y="7827348"/>
                </a:lnTo>
                <a:lnTo>
                  <a:pt x="0" y="0"/>
                </a:lnTo>
                <a:close/>
              </a:path>
            </a:pathLst>
          </a:custGeom>
          <a:blipFill>
            <a:blip r:embed="rId5"/>
            <a:stretch>
              <a:fillRect l="-3299" t="0" r="0" b="0"/>
            </a:stretch>
          </a:blipFill>
        </p:spPr>
      </p:sp>
      <p:sp>
        <p:nvSpPr>
          <p:cNvPr name="Freeform 4" id="4"/>
          <p:cNvSpPr/>
          <p:nvPr/>
        </p:nvSpPr>
        <p:spPr>
          <a:xfrm flipH="false" flipV="false" rot="131953">
            <a:off x="2865329" y="2248732"/>
            <a:ext cx="2837963" cy="1908530"/>
          </a:xfrm>
          <a:custGeom>
            <a:avLst/>
            <a:gdLst/>
            <a:ahLst/>
            <a:cxnLst/>
            <a:rect r="r" b="b" t="t" l="l"/>
            <a:pathLst>
              <a:path h="1908530" w="2837963">
                <a:moveTo>
                  <a:pt x="0" y="0"/>
                </a:moveTo>
                <a:lnTo>
                  <a:pt x="2837963" y="0"/>
                </a:lnTo>
                <a:lnTo>
                  <a:pt x="2837963" y="1908530"/>
                </a:lnTo>
                <a:lnTo>
                  <a:pt x="0" y="1908530"/>
                </a:lnTo>
                <a:lnTo>
                  <a:pt x="0" y="0"/>
                </a:lnTo>
                <a:close/>
              </a:path>
            </a:pathLst>
          </a:custGeom>
          <a:blipFill>
            <a:blip r:embed="rId6"/>
            <a:stretch>
              <a:fillRect l="0" t="0" r="0" b="0"/>
            </a:stretch>
          </a:blipFill>
        </p:spPr>
      </p:sp>
      <p:sp>
        <p:nvSpPr>
          <p:cNvPr name="Freeform 5" id="5"/>
          <p:cNvSpPr/>
          <p:nvPr/>
        </p:nvSpPr>
        <p:spPr>
          <a:xfrm flipH="false" flipV="false" rot="0">
            <a:off x="7701967" y="2425719"/>
            <a:ext cx="4429627" cy="3322220"/>
          </a:xfrm>
          <a:custGeom>
            <a:avLst/>
            <a:gdLst/>
            <a:ahLst/>
            <a:cxnLst/>
            <a:rect r="r" b="b" t="t" l="l"/>
            <a:pathLst>
              <a:path h="3322220" w="4429627">
                <a:moveTo>
                  <a:pt x="0" y="0"/>
                </a:moveTo>
                <a:lnTo>
                  <a:pt x="4429626" y="0"/>
                </a:lnTo>
                <a:lnTo>
                  <a:pt x="4429626" y="3322220"/>
                </a:lnTo>
                <a:lnTo>
                  <a:pt x="0" y="3322220"/>
                </a:lnTo>
                <a:lnTo>
                  <a:pt x="0" y="0"/>
                </a:lnTo>
                <a:close/>
              </a:path>
            </a:pathLst>
          </a:custGeom>
          <a:blipFill>
            <a:blip r:embed="rId7"/>
            <a:stretch>
              <a:fillRect l="0" t="0" r="0" b="0"/>
            </a:stretch>
          </a:blipFill>
        </p:spPr>
      </p:sp>
      <p:sp>
        <p:nvSpPr>
          <p:cNvPr name="Freeform 6" id="6"/>
          <p:cNvSpPr/>
          <p:nvPr/>
        </p:nvSpPr>
        <p:spPr>
          <a:xfrm flipH="false" flipV="false" rot="0">
            <a:off x="13039744" y="2425719"/>
            <a:ext cx="4429627" cy="3322220"/>
          </a:xfrm>
          <a:custGeom>
            <a:avLst/>
            <a:gdLst/>
            <a:ahLst/>
            <a:cxnLst/>
            <a:rect r="r" b="b" t="t" l="l"/>
            <a:pathLst>
              <a:path h="3322220" w="4429627">
                <a:moveTo>
                  <a:pt x="0" y="0"/>
                </a:moveTo>
                <a:lnTo>
                  <a:pt x="4429627" y="0"/>
                </a:lnTo>
                <a:lnTo>
                  <a:pt x="4429627" y="3322220"/>
                </a:lnTo>
                <a:lnTo>
                  <a:pt x="0" y="3322220"/>
                </a:lnTo>
                <a:lnTo>
                  <a:pt x="0" y="0"/>
                </a:lnTo>
                <a:close/>
              </a:path>
            </a:pathLst>
          </a:custGeom>
          <a:blipFill>
            <a:blip r:embed="rId8"/>
            <a:stretch>
              <a:fillRect l="0" t="0" r="0" b="0"/>
            </a:stretch>
          </a:blipFill>
        </p:spPr>
      </p:sp>
      <p:sp>
        <p:nvSpPr>
          <p:cNvPr name="Freeform 7" id="7"/>
          <p:cNvSpPr/>
          <p:nvPr/>
        </p:nvSpPr>
        <p:spPr>
          <a:xfrm flipH="false" flipV="false" rot="0">
            <a:off x="7701967" y="6502114"/>
            <a:ext cx="4429627" cy="3322220"/>
          </a:xfrm>
          <a:custGeom>
            <a:avLst/>
            <a:gdLst/>
            <a:ahLst/>
            <a:cxnLst/>
            <a:rect r="r" b="b" t="t" l="l"/>
            <a:pathLst>
              <a:path h="3322220" w="4429627">
                <a:moveTo>
                  <a:pt x="0" y="0"/>
                </a:moveTo>
                <a:lnTo>
                  <a:pt x="4429626" y="0"/>
                </a:lnTo>
                <a:lnTo>
                  <a:pt x="4429626" y="3322220"/>
                </a:lnTo>
                <a:lnTo>
                  <a:pt x="0" y="3322220"/>
                </a:lnTo>
                <a:lnTo>
                  <a:pt x="0" y="0"/>
                </a:lnTo>
                <a:close/>
              </a:path>
            </a:pathLst>
          </a:custGeom>
          <a:blipFill>
            <a:blip r:embed="rId9"/>
            <a:stretch>
              <a:fillRect l="0" t="0" r="0" b="0"/>
            </a:stretch>
          </a:blipFill>
        </p:spPr>
      </p:sp>
      <p:sp>
        <p:nvSpPr>
          <p:cNvPr name="Freeform 8" id="8"/>
          <p:cNvSpPr/>
          <p:nvPr/>
        </p:nvSpPr>
        <p:spPr>
          <a:xfrm flipH="false" flipV="false" rot="0">
            <a:off x="13039744" y="6502114"/>
            <a:ext cx="4429627" cy="3322220"/>
          </a:xfrm>
          <a:custGeom>
            <a:avLst/>
            <a:gdLst/>
            <a:ahLst/>
            <a:cxnLst/>
            <a:rect r="r" b="b" t="t" l="l"/>
            <a:pathLst>
              <a:path h="3322220" w="4429627">
                <a:moveTo>
                  <a:pt x="0" y="0"/>
                </a:moveTo>
                <a:lnTo>
                  <a:pt x="4429627" y="0"/>
                </a:lnTo>
                <a:lnTo>
                  <a:pt x="4429627" y="3322220"/>
                </a:lnTo>
                <a:lnTo>
                  <a:pt x="0" y="3322220"/>
                </a:lnTo>
                <a:lnTo>
                  <a:pt x="0" y="0"/>
                </a:lnTo>
                <a:close/>
              </a:path>
            </a:pathLst>
          </a:custGeom>
          <a:blipFill>
            <a:blip r:embed="rId10"/>
            <a:stretch>
              <a:fillRect l="0" t="0" r="0" b="0"/>
            </a:stretch>
          </a:blipFill>
        </p:spPr>
      </p:sp>
      <p:sp>
        <p:nvSpPr>
          <p:cNvPr name="TextBox 9" id="9"/>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TextBox 10" id="10"/>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12</a:t>
            </a:r>
          </a:p>
        </p:txBody>
      </p:sp>
      <p:sp>
        <p:nvSpPr>
          <p:cNvPr name="TextBox 11" id="11"/>
          <p:cNvSpPr txBox="true"/>
          <p:nvPr/>
        </p:nvSpPr>
        <p:spPr>
          <a:xfrm rot="0">
            <a:off x="3186613" y="2929312"/>
            <a:ext cx="2360712" cy="273685"/>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Now"/>
                <a:ea typeface="Now"/>
                <a:cs typeface="Now"/>
                <a:sym typeface="Now"/>
              </a:rPr>
              <a:t> You cannt make this up.</a:t>
            </a:r>
          </a:p>
        </p:txBody>
      </p:sp>
      <p:sp>
        <p:nvSpPr>
          <p:cNvPr name="TextBox 12" id="12"/>
          <p:cNvSpPr txBox="true"/>
          <p:nvPr/>
        </p:nvSpPr>
        <p:spPr>
          <a:xfrm rot="0">
            <a:off x="9256442" y="1430292"/>
            <a:ext cx="1151186" cy="539115"/>
          </a:xfrm>
          <a:prstGeom prst="rect">
            <a:avLst/>
          </a:prstGeom>
        </p:spPr>
        <p:txBody>
          <a:bodyPr anchor="t" rtlCol="false" tIns="0" lIns="0" bIns="0" rIns="0">
            <a:spAutoFit/>
          </a:bodyPr>
          <a:lstStyle/>
          <a:p>
            <a:pPr algn="ctr">
              <a:lnSpc>
                <a:spcPts val="4409"/>
              </a:lnSpc>
            </a:pPr>
            <a:r>
              <a:rPr lang="en-US" sz="3150">
                <a:solidFill>
                  <a:srgbClr val="FFFFFF"/>
                </a:solidFill>
                <a:latin typeface="Now"/>
                <a:ea typeface="Now"/>
                <a:cs typeface="Now"/>
                <a:sym typeface="Now"/>
              </a:rPr>
              <a:t>Accra</a:t>
            </a:r>
          </a:p>
        </p:txBody>
      </p:sp>
      <p:sp>
        <p:nvSpPr>
          <p:cNvPr name="TextBox 13" id="13"/>
          <p:cNvSpPr txBox="true"/>
          <p:nvPr/>
        </p:nvSpPr>
        <p:spPr>
          <a:xfrm rot="0">
            <a:off x="13941879" y="5822131"/>
            <a:ext cx="2509838" cy="539115"/>
          </a:xfrm>
          <a:prstGeom prst="rect">
            <a:avLst/>
          </a:prstGeom>
        </p:spPr>
        <p:txBody>
          <a:bodyPr anchor="t" rtlCol="false" tIns="0" lIns="0" bIns="0" rIns="0">
            <a:spAutoFit/>
          </a:bodyPr>
          <a:lstStyle/>
          <a:p>
            <a:pPr algn="ctr">
              <a:lnSpc>
                <a:spcPts val="4409"/>
              </a:lnSpc>
            </a:pPr>
            <a:r>
              <a:rPr lang="en-US" sz="3150">
                <a:solidFill>
                  <a:srgbClr val="FFFFFF"/>
                </a:solidFill>
                <a:latin typeface="Now"/>
                <a:ea typeface="Now"/>
                <a:cs typeface="Now"/>
                <a:sym typeface="Now"/>
              </a:rPr>
              <a:t>Addis Ababa</a:t>
            </a:r>
          </a:p>
        </p:txBody>
      </p:sp>
      <p:sp>
        <p:nvSpPr>
          <p:cNvPr name="TextBox 14" id="14"/>
          <p:cNvSpPr txBox="true"/>
          <p:nvPr/>
        </p:nvSpPr>
        <p:spPr>
          <a:xfrm rot="0">
            <a:off x="9180168" y="5822131"/>
            <a:ext cx="1303734" cy="539115"/>
          </a:xfrm>
          <a:prstGeom prst="rect">
            <a:avLst/>
          </a:prstGeom>
        </p:spPr>
        <p:txBody>
          <a:bodyPr anchor="t" rtlCol="false" tIns="0" lIns="0" bIns="0" rIns="0">
            <a:spAutoFit/>
          </a:bodyPr>
          <a:lstStyle/>
          <a:p>
            <a:pPr algn="ctr">
              <a:lnSpc>
                <a:spcPts val="4409"/>
              </a:lnSpc>
            </a:pPr>
            <a:r>
              <a:rPr lang="en-US" sz="3150">
                <a:solidFill>
                  <a:srgbClr val="FFFFFF"/>
                </a:solidFill>
                <a:latin typeface="Now"/>
                <a:ea typeface="Now"/>
                <a:cs typeface="Now"/>
                <a:sym typeface="Now"/>
              </a:rPr>
              <a:t>Algiers</a:t>
            </a:r>
          </a:p>
        </p:txBody>
      </p:sp>
      <p:sp>
        <p:nvSpPr>
          <p:cNvPr name="TextBox 15" id="15"/>
          <p:cNvSpPr txBox="true"/>
          <p:nvPr/>
        </p:nvSpPr>
        <p:spPr>
          <a:xfrm rot="0">
            <a:off x="14641445" y="1430292"/>
            <a:ext cx="1110704" cy="539115"/>
          </a:xfrm>
          <a:prstGeom prst="rect">
            <a:avLst/>
          </a:prstGeom>
        </p:spPr>
        <p:txBody>
          <a:bodyPr anchor="t" rtlCol="false" tIns="0" lIns="0" bIns="0" rIns="0">
            <a:spAutoFit/>
          </a:bodyPr>
          <a:lstStyle/>
          <a:p>
            <a:pPr algn="ctr">
              <a:lnSpc>
                <a:spcPts val="4409"/>
              </a:lnSpc>
            </a:pPr>
            <a:r>
              <a:rPr lang="en-US" sz="3150">
                <a:solidFill>
                  <a:srgbClr val="FFFFFF"/>
                </a:solidFill>
                <a:latin typeface="Now"/>
                <a:ea typeface="Now"/>
                <a:cs typeface="Now"/>
                <a:sym typeface="Now"/>
              </a:rPr>
              <a:t>Abuja</a:t>
            </a:r>
          </a:p>
        </p:txBody>
      </p:sp>
      <p:sp>
        <p:nvSpPr>
          <p:cNvPr name="TextBox 16" id="16"/>
          <p:cNvSpPr txBox="true"/>
          <p:nvPr/>
        </p:nvSpPr>
        <p:spPr>
          <a:xfrm rot="0">
            <a:off x="2829755" y="-302267"/>
            <a:ext cx="10861617" cy="2139949"/>
          </a:xfrm>
          <a:prstGeom prst="rect">
            <a:avLst/>
          </a:prstGeom>
        </p:spPr>
        <p:txBody>
          <a:bodyPr anchor="t" rtlCol="false" tIns="0" lIns="0" bIns="0" rIns="0">
            <a:spAutoFit/>
          </a:bodyPr>
          <a:lstStyle/>
          <a:p>
            <a:pPr algn="ctr">
              <a:lnSpc>
                <a:spcPts val="17500"/>
              </a:lnSpc>
            </a:pPr>
            <a:r>
              <a:rPr lang="en-US" sz="12500">
                <a:solidFill>
                  <a:srgbClr val="FFFFFF"/>
                </a:solidFill>
                <a:latin typeface="Avenir 1"/>
                <a:ea typeface="Avenir 1"/>
                <a:cs typeface="Avenir 1"/>
                <a:sym typeface="Avenir 1"/>
              </a:rPr>
              <a:t>Narrative</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75436" y="7200900"/>
            <a:ext cx="5142671" cy="5142671"/>
          </a:xfrm>
          <a:custGeom>
            <a:avLst/>
            <a:gdLst/>
            <a:ahLst/>
            <a:cxnLst/>
            <a:rect r="r" b="b" t="t" l="l"/>
            <a:pathLst>
              <a:path h="5142671" w="5142671">
                <a:moveTo>
                  <a:pt x="0" y="0"/>
                </a:moveTo>
                <a:lnTo>
                  <a:pt x="5142672" y="0"/>
                </a:lnTo>
                <a:lnTo>
                  <a:pt x="5142672" y="5142671"/>
                </a:lnTo>
                <a:lnTo>
                  <a:pt x="0" y="5142671"/>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1675608"/>
            <a:ext cx="6571957" cy="2534093"/>
          </a:xfrm>
          <a:custGeom>
            <a:avLst/>
            <a:gdLst/>
            <a:ahLst/>
            <a:cxnLst/>
            <a:rect r="r" b="b" t="t" l="l"/>
            <a:pathLst>
              <a:path h="2534093" w="6571957">
                <a:moveTo>
                  <a:pt x="0" y="0"/>
                </a:moveTo>
                <a:lnTo>
                  <a:pt x="6571957" y="0"/>
                </a:lnTo>
                <a:lnTo>
                  <a:pt x="6571957" y="2534094"/>
                </a:lnTo>
                <a:lnTo>
                  <a:pt x="0" y="2534094"/>
                </a:lnTo>
                <a:lnTo>
                  <a:pt x="0" y="0"/>
                </a:lnTo>
                <a:close/>
              </a:path>
            </a:pathLst>
          </a:custGeom>
          <a:blipFill>
            <a:blip r:embed="rId5"/>
            <a:stretch>
              <a:fillRect l="0" t="-2636" r="0" b="-2636"/>
            </a:stretch>
          </a:blipFill>
        </p:spPr>
      </p:sp>
      <p:sp>
        <p:nvSpPr>
          <p:cNvPr name="Freeform 4" id="4"/>
          <p:cNvSpPr/>
          <p:nvPr/>
        </p:nvSpPr>
        <p:spPr>
          <a:xfrm flipH="false" flipV="false" rot="0">
            <a:off x="10273523" y="2915879"/>
            <a:ext cx="6702691" cy="6342421"/>
          </a:xfrm>
          <a:custGeom>
            <a:avLst/>
            <a:gdLst/>
            <a:ahLst/>
            <a:cxnLst/>
            <a:rect r="r" b="b" t="t" l="l"/>
            <a:pathLst>
              <a:path h="6342421" w="6702691">
                <a:moveTo>
                  <a:pt x="0" y="0"/>
                </a:moveTo>
                <a:lnTo>
                  <a:pt x="6702691" y="0"/>
                </a:lnTo>
                <a:lnTo>
                  <a:pt x="6702691" y="6342421"/>
                </a:lnTo>
                <a:lnTo>
                  <a:pt x="0" y="6342421"/>
                </a:lnTo>
                <a:lnTo>
                  <a:pt x="0" y="0"/>
                </a:lnTo>
                <a:close/>
              </a:path>
            </a:pathLst>
          </a:custGeom>
          <a:blipFill>
            <a:blip r:embed="rId6"/>
            <a:stretch>
              <a:fillRect l="0" t="0" r="0" b="0"/>
            </a:stretch>
          </a:blipFill>
        </p:spPr>
      </p:sp>
      <p:sp>
        <p:nvSpPr>
          <p:cNvPr name="TextBox 5" id="5"/>
          <p:cNvSpPr txBox="true"/>
          <p:nvPr/>
        </p:nvSpPr>
        <p:spPr>
          <a:xfrm rot="0">
            <a:off x="1028700" y="6337794"/>
            <a:ext cx="6521093" cy="1571625"/>
          </a:xfrm>
          <a:prstGeom prst="rect">
            <a:avLst/>
          </a:prstGeom>
        </p:spPr>
        <p:txBody>
          <a:bodyPr anchor="t" rtlCol="false" tIns="0" lIns="0" bIns="0" rIns="0">
            <a:spAutoFit/>
          </a:bodyPr>
          <a:lstStyle/>
          <a:p>
            <a:pPr algn="l" marL="0" indent="0" lvl="0">
              <a:lnSpc>
                <a:spcPts val="12480"/>
              </a:lnSpc>
              <a:spcBef>
                <a:spcPct val="0"/>
              </a:spcBef>
            </a:pPr>
            <a:r>
              <a:rPr lang="en-US" sz="10400">
                <a:solidFill>
                  <a:srgbClr val="FFFFFF"/>
                </a:solidFill>
                <a:latin typeface="Avenir 1"/>
                <a:ea typeface="Avenir 1"/>
                <a:cs typeface="Avenir 1"/>
                <a:sym typeface="Avenir 1"/>
              </a:rPr>
              <a:t> Interest</a:t>
            </a:r>
          </a:p>
        </p:txBody>
      </p:sp>
      <p:sp>
        <p:nvSpPr>
          <p:cNvPr name="TextBox 6" id="6"/>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13</a:t>
            </a:r>
          </a:p>
        </p:txBody>
      </p:sp>
      <p:sp>
        <p:nvSpPr>
          <p:cNvPr name="TextBox 7" id="7"/>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TextBox 8" id="8"/>
          <p:cNvSpPr txBox="true"/>
          <p:nvPr/>
        </p:nvSpPr>
        <p:spPr>
          <a:xfrm rot="0">
            <a:off x="10273523" y="1099835"/>
            <a:ext cx="6521093" cy="1571625"/>
          </a:xfrm>
          <a:prstGeom prst="rect">
            <a:avLst/>
          </a:prstGeom>
        </p:spPr>
        <p:txBody>
          <a:bodyPr anchor="t" rtlCol="false" tIns="0" lIns="0" bIns="0" rIns="0">
            <a:spAutoFit/>
          </a:bodyPr>
          <a:lstStyle/>
          <a:p>
            <a:pPr algn="l" marL="0" indent="0" lvl="0">
              <a:lnSpc>
                <a:spcPts val="12480"/>
              </a:lnSpc>
              <a:spcBef>
                <a:spcPct val="0"/>
              </a:spcBef>
            </a:pPr>
            <a:r>
              <a:rPr lang="en-US" sz="10400">
                <a:solidFill>
                  <a:srgbClr val="FFFFFF"/>
                </a:solidFill>
                <a:latin typeface="Avenir 1"/>
                <a:ea typeface="Avenir 1"/>
                <a:cs typeface="Avenir 1"/>
                <a:sym typeface="Avenir 1"/>
              </a:rPr>
              <a:t>Foreign </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2166" y="75088"/>
            <a:ext cx="14520380" cy="14520380"/>
          </a:xfrm>
          <a:custGeom>
            <a:avLst/>
            <a:gdLst/>
            <a:ahLst/>
            <a:cxnLst/>
            <a:rect r="r" b="b" t="t" l="l"/>
            <a:pathLst>
              <a:path h="14520380" w="14520380">
                <a:moveTo>
                  <a:pt x="0" y="0"/>
                </a:moveTo>
                <a:lnTo>
                  <a:pt x="14520380" y="0"/>
                </a:lnTo>
                <a:lnTo>
                  <a:pt x="14520380" y="14520380"/>
                </a:lnTo>
                <a:lnTo>
                  <a:pt x="0" y="14520380"/>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14</a:t>
            </a:r>
          </a:p>
        </p:txBody>
      </p:sp>
      <p:sp>
        <p:nvSpPr>
          <p:cNvPr name="TextBox 4" id="4"/>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TextBox 5" id="5"/>
          <p:cNvSpPr txBox="true"/>
          <p:nvPr/>
        </p:nvSpPr>
        <p:spPr>
          <a:xfrm rot="0">
            <a:off x="3681547" y="2888488"/>
            <a:ext cx="10861617" cy="2139949"/>
          </a:xfrm>
          <a:prstGeom prst="rect">
            <a:avLst/>
          </a:prstGeom>
        </p:spPr>
        <p:txBody>
          <a:bodyPr anchor="t" rtlCol="false" tIns="0" lIns="0" bIns="0" rIns="0">
            <a:spAutoFit/>
          </a:bodyPr>
          <a:lstStyle/>
          <a:p>
            <a:pPr algn="ctr">
              <a:lnSpc>
                <a:spcPts val="17500"/>
              </a:lnSpc>
            </a:pPr>
            <a:r>
              <a:rPr lang="en-US" sz="12500">
                <a:solidFill>
                  <a:srgbClr val="FFFFFF"/>
                </a:solidFill>
                <a:latin typeface="Avenir 1"/>
                <a:ea typeface="Avenir 1"/>
                <a:cs typeface="Avenir 1"/>
                <a:sym typeface="Avenir 1"/>
              </a:rPr>
              <a:t>The End</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196797" y="7420097"/>
            <a:ext cx="5487328" cy="5487328"/>
          </a:xfrm>
          <a:custGeom>
            <a:avLst/>
            <a:gdLst/>
            <a:ahLst/>
            <a:cxnLst/>
            <a:rect r="r" b="b" t="t" l="l"/>
            <a:pathLst>
              <a:path h="5487328" w="5487328">
                <a:moveTo>
                  <a:pt x="0" y="0"/>
                </a:moveTo>
                <a:lnTo>
                  <a:pt x="5487329" y="0"/>
                </a:lnTo>
                <a:lnTo>
                  <a:pt x="5487329" y="5487328"/>
                </a:lnTo>
                <a:lnTo>
                  <a:pt x="0" y="548732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TextBox 4" id="4"/>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2</a:t>
            </a:r>
          </a:p>
        </p:txBody>
      </p:sp>
      <p:sp>
        <p:nvSpPr>
          <p:cNvPr name="TextBox 5" id="5"/>
          <p:cNvSpPr txBox="true"/>
          <p:nvPr/>
        </p:nvSpPr>
        <p:spPr>
          <a:xfrm rot="0">
            <a:off x="3741389" y="734330"/>
            <a:ext cx="2360712" cy="273685"/>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Now"/>
                <a:ea typeface="Now"/>
                <a:cs typeface="Now"/>
                <a:sym typeface="Now"/>
              </a:rPr>
              <a:t> You cannt make this up.</a:t>
            </a:r>
          </a:p>
        </p:txBody>
      </p:sp>
      <p:sp>
        <p:nvSpPr>
          <p:cNvPr name="Freeform 6" id="6"/>
          <p:cNvSpPr/>
          <p:nvPr/>
        </p:nvSpPr>
        <p:spPr>
          <a:xfrm flipH="false" flipV="false" rot="0">
            <a:off x="3451940" y="2249331"/>
            <a:ext cx="10181827" cy="7671648"/>
          </a:xfrm>
          <a:custGeom>
            <a:avLst/>
            <a:gdLst/>
            <a:ahLst/>
            <a:cxnLst/>
            <a:rect r="r" b="b" t="t" l="l"/>
            <a:pathLst>
              <a:path h="7671648" w="10181827">
                <a:moveTo>
                  <a:pt x="0" y="0"/>
                </a:moveTo>
                <a:lnTo>
                  <a:pt x="10181827" y="0"/>
                </a:lnTo>
                <a:lnTo>
                  <a:pt x="10181827" y="7671649"/>
                </a:lnTo>
                <a:lnTo>
                  <a:pt x="0" y="7671649"/>
                </a:lnTo>
                <a:lnTo>
                  <a:pt x="0" y="0"/>
                </a:lnTo>
                <a:close/>
              </a:path>
            </a:pathLst>
          </a:custGeom>
          <a:blipFill>
            <a:blip r:embed="rId5"/>
            <a:stretch>
              <a:fillRect l="0" t="0" r="-797" b="0"/>
            </a:stretch>
          </a:blipFill>
        </p:spPr>
      </p:sp>
      <p:sp>
        <p:nvSpPr>
          <p:cNvPr name="TextBox 7" id="7"/>
          <p:cNvSpPr txBox="true"/>
          <p:nvPr/>
        </p:nvSpPr>
        <p:spPr>
          <a:xfrm rot="0">
            <a:off x="3632845" y="109382"/>
            <a:ext cx="9580956" cy="2139949"/>
          </a:xfrm>
          <a:prstGeom prst="rect">
            <a:avLst/>
          </a:prstGeom>
        </p:spPr>
        <p:txBody>
          <a:bodyPr anchor="t" rtlCol="false" tIns="0" lIns="0" bIns="0" rIns="0">
            <a:spAutoFit/>
          </a:bodyPr>
          <a:lstStyle/>
          <a:p>
            <a:pPr algn="ctr">
              <a:lnSpc>
                <a:spcPts val="17500"/>
              </a:lnSpc>
            </a:pPr>
            <a:r>
              <a:rPr lang="en-US" sz="12500">
                <a:solidFill>
                  <a:srgbClr val="FFFFFF"/>
                </a:solidFill>
                <a:latin typeface="Avenir 1"/>
                <a:ea typeface="Avenir 1"/>
                <a:cs typeface="Avenir 1"/>
                <a:sym typeface="Avenir 1"/>
              </a:rPr>
              <a:t>The Answer</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632040" y="-491963"/>
            <a:ext cx="10695753" cy="10695753"/>
          </a:xfrm>
          <a:custGeom>
            <a:avLst/>
            <a:gdLst/>
            <a:ahLst/>
            <a:cxnLst/>
            <a:rect r="r" b="b" t="t" l="l"/>
            <a:pathLst>
              <a:path h="10695753" w="10695753">
                <a:moveTo>
                  <a:pt x="0" y="0"/>
                </a:moveTo>
                <a:lnTo>
                  <a:pt x="10695753" y="0"/>
                </a:lnTo>
                <a:lnTo>
                  <a:pt x="10695753" y="10695753"/>
                </a:lnTo>
                <a:lnTo>
                  <a:pt x="0" y="10695753"/>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05446" y="3304362"/>
            <a:ext cx="6853189" cy="6253611"/>
          </a:xfrm>
          <a:custGeom>
            <a:avLst/>
            <a:gdLst/>
            <a:ahLst/>
            <a:cxnLst/>
            <a:rect r="r" b="b" t="t" l="l"/>
            <a:pathLst>
              <a:path h="6253611" w="6853189">
                <a:moveTo>
                  <a:pt x="0" y="0"/>
                </a:moveTo>
                <a:lnTo>
                  <a:pt x="6853188" y="0"/>
                </a:lnTo>
                <a:lnTo>
                  <a:pt x="6853188" y="6253611"/>
                </a:lnTo>
                <a:lnTo>
                  <a:pt x="0" y="6253611"/>
                </a:lnTo>
                <a:lnTo>
                  <a:pt x="0" y="0"/>
                </a:lnTo>
                <a:close/>
              </a:path>
            </a:pathLst>
          </a:custGeom>
          <a:blipFill>
            <a:blip r:embed="rId5"/>
            <a:stretch>
              <a:fillRect l="0" t="-889" r="0" b="-889"/>
            </a:stretch>
          </a:blipFill>
        </p:spPr>
      </p:sp>
      <p:sp>
        <p:nvSpPr>
          <p:cNvPr name="Freeform 4" id="4"/>
          <p:cNvSpPr/>
          <p:nvPr/>
        </p:nvSpPr>
        <p:spPr>
          <a:xfrm flipH="false" flipV="false" rot="0">
            <a:off x="11081045" y="3304362"/>
            <a:ext cx="6825224" cy="6253611"/>
          </a:xfrm>
          <a:custGeom>
            <a:avLst/>
            <a:gdLst/>
            <a:ahLst/>
            <a:cxnLst/>
            <a:rect r="r" b="b" t="t" l="l"/>
            <a:pathLst>
              <a:path h="6253611" w="6825224">
                <a:moveTo>
                  <a:pt x="0" y="0"/>
                </a:moveTo>
                <a:lnTo>
                  <a:pt x="6825224" y="0"/>
                </a:lnTo>
                <a:lnTo>
                  <a:pt x="6825224" y="6253611"/>
                </a:lnTo>
                <a:lnTo>
                  <a:pt x="0" y="6253611"/>
                </a:lnTo>
                <a:lnTo>
                  <a:pt x="0" y="0"/>
                </a:lnTo>
                <a:close/>
              </a:path>
            </a:pathLst>
          </a:custGeom>
          <a:blipFill>
            <a:blip r:embed="rId6"/>
            <a:stretch>
              <a:fillRect l="0" t="0" r="0" b="0"/>
            </a:stretch>
          </a:blipFill>
        </p:spPr>
      </p:sp>
      <p:sp>
        <p:nvSpPr>
          <p:cNvPr name="TextBox 5" id="5"/>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3</a:t>
            </a:r>
          </a:p>
        </p:txBody>
      </p:sp>
      <p:sp>
        <p:nvSpPr>
          <p:cNvPr name="TextBox 6" id="6"/>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TextBox 7" id="7"/>
          <p:cNvSpPr txBox="true"/>
          <p:nvPr/>
        </p:nvSpPr>
        <p:spPr>
          <a:xfrm rot="0">
            <a:off x="7355425" y="4617789"/>
            <a:ext cx="3428830" cy="2139949"/>
          </a:xfrm>
          <a:prstGeom prst="rect">
            <a:avLst/>
          </a:prstGeom>
        </p:spPr>
        <p:txBody>
          <a:bodyPr anchor="t" rtlCol="false" tIns="0" lIns="0" bIns="0" rIns="0">
            <a:spAutoFit/>
          </a:bodyPr>
          <a:lstStyle/>
          <a:p>
            <a:pPr algn="ctr">
              <a:lnSpc>
                <a:spcPts val="17500"/>
              </a:lnSpc>
            </a:pPr>
            <a:r>
              <a:rPr lang="en-US" sz="12500">
                <a:solidFill>
                  <a:srgbClr val="FFFFFF"/>
                </a:solidFill>
                <a:latin typeface="Avenir 1"/>
                <a:ea typeface="Avenir 1"/>
                <a:cs typeface="Avenir 1"/>
                <a:sym typeface="Avenir 1"/>
              </a:rPr>
              <a:t>VS</a:t>
            </a:r>
          </a:p>
        </p:txBody>
      </p:sp>
      <p:sp>
        <p:nvSpPr>
          <p:cNvPr name="TextBox 8" id="8"/>
          <p:cNvSpPr txBox="true"/>
          <p:nvPr/>
        </p:nvSpPr>
        <p:spPr>
          <a:xfrm rot="0">
            <a:off x="3632040" y="208438"/>
            <a:ext cx="10861617" cy="2139949"/>
          </a:xfrm>
          <a:prstGeom prst="rect">
            <a:avLst/>
          </a:prstGeom>
        </p:spPr>
        <p:txBody>
          <a:bodyPr anchor="t" rtlCol="false" tIns="0" lIns="0" bIns="0" rIns="0">
            <a:spAutoFit/>
          </a:bodyPr>
          <a:lstStyle/>
          <a:p>
            <a:pPr algn="ctr">
              <a:lnSpc>
                <a:spcPts val="17500"/>
              </a:lnSpc>
            </a:pPr>
            <a:r>
              <a:rPr lang="en-US" sz="12500">
                <a:solidFill>
                  <a:srgbClr val="FFFFFF"/>
                </a:solidFill>
                <a:latin typeface="Avenir 1"/>
                <a:ea typeface="Avenir 1"/>
                <a:cs typeface="Avenir 1"/>
                <a:sym typeface="Avenir 1"/>
              </a:rPr>
              <a:t>Perception</a:t>
            </a:r>
          </a:p>
        </p:txBody>
      </p:sp>
    </p:spTree>
  </p:cSld>
  <p:clrMapOvr>
    <a:masterClrMapping/>
  </p:clrMapOvr>
  <p:transition spd="med">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132230" y="7814465"/>
            <a:ext cx="5487328" cy="5487328"/>
          </a:xfrm>
          <a:custGeom>
            <a:avLst/>
            <a:gdLst/>
            <a:ahLst/>
            <a:cxnLst/>
            <a:rect r="r" b="b" t="t" l="l"/>
            <a:pathLst>
              <a:path h="5487328" w="5487328">
                <a:moveTo>
                  <a:pt x="0" y="0"/>
                </a:moveTo>
                <a:lnTo>
                  <a:pt x="5487328" y="0"/>
                </a:lnTo>
                <a:lnTo>
                  <a:pt x="5487328" y="5487328"/>
                </a:lnTo>
                <a:lnTo>
                  <a:pt x="0" y="548732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12247" y="3807456"/>
            <a:ext cx="9245389" cy="5743698"/>
          </a:xfrm>
          <a:custGeom>
            <a:avLst/>
            <a:gdLst/>
            <a:ahLst/>
            <a:cxnLst/>
            <a:rect r="r" b="b" t="t" l="l"/>
            <a:pathLst>
              <a:path h="5743698" w="9245389">
                <a:moveTo>
                  <a:pt x="0" y="0"/>
                </a:moveTo>
                <a:lnTo>
                  <a:pt x="9245388" y="0"/>
                </a:lnTo>
                <a:lnTo>
                  <a:pt x="9245388" y="5743698"/>
                </a:lnTo>
                <a:lnTo>
                  <a:pt x="0" y="5743698"/>
                </a:lnTo>
                <a:lnTo>
                  <a:pt x="0" y="0"/>
                </a:lnTo>
                <a:close/>
              </a:path>
            </a:pathLst>
          </a:custGeom>
          <a:blipFill>
            <a:blip r:embed="rId5"/>
            <a:stretch>
              <a:fillRect l="0" t="0" r="0" b="0"/>
            </a:stretch>
          </a:blipFill>
        </p:spPr>
      </p:sp>
      <p:sp>
        <p:nvSpPr>
          <p:cNvPr name="Freeform 4" id="4"/>
          <p:cNvSpPr/>
          <p:nvPr/>
        </p:nvSpPr>
        <p:spPr>
          <a:xfrm flipH="false" flipV="false" rot="0">
            <a:off x="10509435" y="3807456"/>
            <a:ext cx="7449365" cy="5743698"/>
          </a:xfrm>
          <a:custGeom>
            <a:avLst/>
            <a:gdLst/>
            <a:ahLst/>
            <a:cxnLst/>
            <a:rect r="r" b="b" t="t" l="l"/>
            <a:pathLst>
              <a:path h="5743698" w="7449365">
                <a:moveTo>
                  <a:pt x="0" y="0"/>
                </a:moveTo>
                <a:lnTo>
                  <a:pt x="7449365" y="0"/>
                </a:lnTo>
                <a:lnTo>
                  <a:pt x="7449365" y="5743698"/>
                </a:lnTo>
                <a:lnTo>
                  <a:pt x="0" y="5743698"/>
                </a:lnTo>
                <a:lnTo>
                  <a:pt x="0" y="0"/>
                </a:lnTo>
                <a:close/>
              </a:path>
            </a:pathLst>
          </a:custGeom>
          <a:blipFill>
            <a:blip r:embed="rId6"/>
            <a:stretch>
              <a:fillRect l="-3528" t="0" r="-3528" b="-4137"/>
            </a:stretch>
          </a:blipFill>
        </p:spPr>
      </p:sp>
      <p:sp>
        <p:nvSpPr>
          <p:cNvPr name="TextBox 5" id="5"/>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4</a:t>
            </a:r>
          </a:p>
        </p:txBody>
      </p:sp>
      <p:sp>
        <p:nvSpPr>
          <p:cNvPr name="TextBox 6" id="6"/>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TextBox 7" id="7"/>
          <p:cNvSpPr txBox="true"/>
          <p:nvPr/>
        </p:nvSpPr>
        <p:spPr>
          <a:xfrm rot="0">
            <a:off x="3632040" y="208438"/>
            <a:ext cx="10861617" cy="2139949"/>
          </a:xfrm>
          <a:prstGeom prst="rect">
            <a:avLst/>
          </a:prstGeom>
        </p:spPr>
        <p:txBody>
          <a:bodyPr anchor="t" rtlCol="false" tIns="0" lIns="0" bIns="0" rIns="0">
            <a:spAutoFit/>
          </a:bodyPr>
          <a:lstStyle/>
          <a:p>
            <a:pPr algn="ctr">
              <a:lnSpc>
                <a:spcPts val="17500"/>
              </a:lnSpc>
            </a:pPr>
            <a:r>
              <a:rPr lang="en-US" sz="12500">
                <a:solidFill>
                  <a:srgbClr val="FFFFFF"/>
                </a:solidFill>
                <a:latin typeface="Avenir 1"/>
                <a:ea typeface="Avenir 1"/>
                <a:cs typeface="Avenir 1"/>
                <a:sym typeface="Avenir 1"/>
              </a:rPr>
              <a:t>Time</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tretch>
            <a:fillRect/>
          </a:stretch>
        </p:blipFill>
        <p:spPr>
          <a:xfrm rot="0">
            <a:off x="4514850" y="1731806"/>
            <a:ext cx="9258300" cy="9258300"/>
          </a:xfrm>
          <a:prstGeom prst="rect">
            <a:avLst/>
          </a:prstGeom>
        </p:spPr>
      </p:pic>
      <p:sp>
        <p:nvSpPr>
          <p:cNvPr name="Freeform 3" id="3"/>
          <p:cNvSpPr/>
          <p:nvPr/>
        </p:nvSpPr>
        <p:spPr>
          <a:xfrm flipH="false" flipV="true" rot="-1423198">
            <a:off x="9397605" y="1540801"/>
            <a:ext cx="1492539" cy="514350"/>
          </a:xfrm>
          <a:custGeom>
            <a:avLst/>
            <a:gdLst/>
            <a:ahLst/>
            <a:cxnLst/>
            <a:rect r="r" b="b" t="t" l="l"/>
            <a:pathLst>
              <a:path h="514350" w="1492539">
                <a:moveTo>
                  <a:pt x="0" y="514350"/>
                </a:moveTo>
                <a:lnTo>
                  <a:pt x="1492539" y="514350"/>
                </a:lnTo>
                <a:lnTo>
                  <a:pt x="1492539" y="0"/>
                </a:lnTo>
                <a:lnTo>
                  <a:pt x="0" y="0"/>
                </a:lnTo>
                <a:lnTo>
                  <a:pt x="0" y="51435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038225"/>
            <a:ext cx="6004924" cy="1571625"/>
          </a:xfrm>
          <a:prstGeom prst="rect">
            <a:avLst/>
          </a:prstGeom>
        </p:spPr>
        <p:txBody>
          <a:bodyPr anchor="t" rtlCol="false" tIns="0" lIns="0" bIns="0" rIns="0">
            <a:spAutoFit/>
          </a:bodyPr>
          <a:lstStyle/>
          <a:p>
            <a:pPr algn="l" marL="0" indent="0" lvl="0">
              <a:lnSpc>
                <a:spcPts val="12480"/>
              </a:lnSpc>
              <a:spcBef>
                <a:spcPct val="0"/>
              </a:spcBef>
            </a:pPr>
            <a:r>
              <a:rPr lang="en-US" sz="10400" strike="noStrike" u="none">
                <a:solidFill>
                  <a:srgbClr val="FFFFFF"/>
                </a:solidFill>
                <a:latin typeface="Avenir 1"/>
                <a:ea typeface="Avenir 1"/>
                <a:cs typeface="Avenir 1"/>
                <a:sym typeface="Avenir 1"/>
              </a:rPr>
              <a:t>Market</a:t>
            </a:r>
          </a:p>
        </p:txBody>
      </p:sp>
      <p:sp>
        <p:nvSpPr>
          <p:cNvPr name="TextBox 5" id="5"/>
          <p:cNvSpPr txBox="true"/>
          <p:nvPr/>
        </p:nvSpPr>
        <p:spPr>
          <a:xfrm rot="0">
            <a:off x="11762172" y="9087683"/>
            <a:ext cx="8115300" cy="1571625"/>
          </a:xfrm>
          <a:prstGeom prst="rect">
            <a:avLst/>
          </a:prstGeom>
        </p:spPr>
        <p:txBody>
          <a:bodyPr anchor="t" rtlCol="false" tIns="0" lIns="0" bIns="0" rIns="0">
            <a:spAutoFit/>
          </a:bodyPr>
          <a:lstStyle/>
          <a:p>
            <a:pPr algn="l" marL="0" indent="0" lvl="0">
              <a:lnSpc>
                <a:spcPts val="12480"/>
              </a:lnSpc>
              <a:spcBef>
                <a:spcPct val="0"/>
              </a:spcBef>
            </a:pPr>
            <a:r>
              <a:rPr lang="en-US" sz="10400">
                <a:solidFill>
                  <a:srgbClr val="FFFFFF"/>
                </a:solidFill>
                <a:latin typeface="Avenir 1"/>
                <a:ea typeface="Avenir 1"/>
                <a:cs typeface="Avenir 1"/>
                <a:sym typeface="Avenir 1"/>
              </a:rPr>
              <a:t>Research</a:t>
            </a:r>
          </a:p>
        </p:txBody>
      </p:sp>
      <p:sp>
        <p:nvSpPr>
          <p:cNvPr name="Freeform 6" id="6"/>
          <p:cNvSpPr/>
          <p:nvPr/>
        </p:nvSpPr>
        <p:spPr>
          <a:xfrm flipH="false" flipV="true" rot="596545">
            <a:off x="12729791" y="4399137"/>
            <a:ext cx="1492539" cy="514350"/>
          </a:xfrm>
          <a:custGeom>
            <a:avLst/>
            <a:gdLst/>
            <a:ahLst/>
            <a:cxnLst/>
            <a:rect r="r" b="b" t="t" l="l"/>
            <a:pathLst>
              <a:path h="514350" w="1492539">
                <a:moveTo>
                  <a:pt x="0" y="514350"/>
                </a:moveTo>
                <a:lnTo>
                  <a:pt x="1492539" y="514350"/>
                </a:lnTo>
                <a:lnTo>
                  <a:pt x="1492539" y="0"/>
                </a:lnTo>
                <a:lnTo>
                  <a:pt x="0" y="0"/>
                </a:lnTo>
                <a:lnTo>
                  <a:pt x="0" y="51435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2833177" y="5390899"/>
            <a:ext cx="5217207" cy="815975"/>
          </a:xfrm>
          <a:prstGeom prst="rect">
            <a:avLst/>
          </a:prstGeom>
        </p:spPr>
        <p:txBody>
          <a:bodyPr anchor="t" rtlCol="false" tIns="0" lIns="0" bIns="0" rIns="0">
            <a:spAutoFit/>
          </a:bodyPr>
          <a:lstStyle/>
          <a:p>
            <a:pPr algn="l" marL="539749" indent="-269875" lvl="1">
              <a:lnSpc>
                <a:spcPts val="3249"/>
              </a:lnSpc>
              <a:buFont typeface="Arial"/>
              <a:buChar char="•"/>
            </a:pPr>
            <a:r>
              <a:rPr lang="en-US" sz="2499">
                <a:solidFill>
                  <a:srgbClr val="FFFFFF"/>
                </a:solidFill>
                <a:latin typeface="Now"/>
                <a:ea typeface="Now"/>
                <a:cs typeface="Now"/>
                <a:sym typeface="Now"/>
              </a:rPr>
              <a:t>30–49 years: Over 437 million</a:t>
            </a:r>
          </a:p>
          <a:p>
            <a:pPr algn="l">
              <a:lnSpc>
                <a:spcPts val="3249"/>
              </a:lnSpc>
            </a:pPr>
          </a:p>
        </p:txBody>
      </p:sp>
      <p:sp>
        <p:nvSpPr>
          <p:cNvPr name="Freeform 8" id="8"/>
          <p:cNvSpPr/>
          <p:nvPr/>
        </p:nvSpPr>
        <p:spPr>
          <a:xfrm flipH="false" flipV="true" rot="0">
            <a:off x="11340638" y="2531908"/>
            <a:ext cx="1492539" cy="514350"/>
          </a:xfrm>
          <a:custGeom>
            <a:avLst/>
            <a:gdLst/>
            <a:ahLst/>
            <a:cxnLst/>
            <a:rect r="r" b="b" t="t" l="l"/>
            <a:pathLst>
              <a:path h="514350" w="1492539">
                <a:moveTo>
                  <a:pt x="0" y="514350"/>
                </a:moveTo>
                <a:lnTo>
                  <a:pt x="1492539" y="514350"/>
                </a:lnTo>
                <a:lnTo>
                  <a:pt x="1492539" y="0"/>
                </a:lnTo>
                <a:lnTo>
                  <a:pt x="0" y="0"/>
                </a:lnTo>
                <a:lnTo>
                  <a:pt x="0" y="51435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2381356" y="3237929"/>
            <a:ext cx="5669028" cy="815975"/>
          </a:xfrm>
          <a:prstGeom prst="rect">
            <a:avLst/>
          </a:prstGeom>
        </p:spPr>
        <p:txBody>
          <a:bodyPr anchor="t" rtlCol="false" tIns="0" lIns="0" bIns="0" rIns="0">
            <a:spAutoFit/>
          </a:bodyPr>
          <a:lstStyle/>
          <a:p>
            <a:pPr algn="l" marL="539748" indent="-269874" lvl="1">
              <a:lnSpc>
                <a:spcPts val="3249"/>
              </a:lnSpc>
              <a:buFont typeface="Arial"/>
              <a:buChar char="•"/>
            </a:pPr>
            <a:r>
              <a:rPr lang="en-US" sz="2499">
                <a:solidFill>
                  <a:srgbClr val="FFFFFF"/>
                </a:solidFill>
                <a:latin typeface="Now"/>
                <a:ea typeface="Now"/>
                <a:cs typeface="Now"/>
                <a:sym typeface="Now"/>
              </a:rPr>
              <a:t>50–64 years: Over 117 million</a:t>
            </a:r>
          </a:p>
          <a:p>
            <a:pPr algn="l">
              <a:lnSpc>
                <a:spcPts val="3249"/>
              </a:lnSpc>
            </a:pPr>
          </a:p>
        </p:txBody>
      </p:sp>
      <p:sp>
        <p:nvSpPr>
          <p:cNvPr name="TextBox 10" id="10"/>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5</a:t>
            </a:r>
          </a:p>
        </p:txBody>
      </p:sp>
      <p:sp>
        <p:nvSpPr>
          <p:cNvPr name="TextBox 11" id="11"/>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TextBox 12" id="12"/>
          <p:cNvSpPr txBox="true"/>
          <p:nvPr/>
        </p:nvSpPr>
        <p:spPr>
          <a:xfrm rot="0">
            <a:off x="201234" y="4603499"/>
            <a:ext cx="5263839" cy="815975"/>
          </a:xfrm>
          <a:prstGeom prst="rect">
            <a:avLst/>
          </a:prstGeom>
        </p:spPr>
        <p:txBody>
          <a:bodyPr anchor="t" rtlCol="false" tIns="0" lIns="0" bIns="0" rIns="0">
            <a:spAutoFit/>
          </a:bodyPr>
          <a:lstStyle/>
          <a:p>
            <a:pPr algn="l" marL="539749" indent="-269875" lvl="1">
              <a:lnSpc>
                <a:spcPts val="3249"/>
              </a:lnSpc>
              <a:buFont typeface="Arial"/>
              <a:buChar char="•"/>
            </a:pPr>
            <a:r>
              <a:rPr lang="en-US" sz="2499">
                <a:solidFill>
                  <a:srgbClr val="FFFFFF"/>
                </a:solidFill>
                <a:latin typeface="Now"/>
                <a:ea typeface="Now"/>
                <a:cs typeface="Now"/>
                <a:sym typeface="Now"/>
              </a:rPr>
              <a:t>&gt; 30 years: Over 980 million</a:t>
            </a:r>
          </a:p>
          <a:p>
            <a:pPr algn="l">
              <a:lnSpc>
                <a:spcPts val="3249"/>
              </a:lnSpc>
            </a:pPr>
          </a:p>
        </p:txBody>
      </p:sp>
      <p:sp>
        <p:nvSpPr>
          <p:cNvPr name="Freeform 13" id="13"/>
          <p:cNvSpPr/>
          <p:nvPr/>
        </p:nvSpPr>
        <p:spPr>
          <a:xfrm flipH="true" flipV="false" rot="64751">
            <a:off x="3642580" y="5433484"/>
            <a:ext cx="1492539" cy="514350"/>
          </a:xfrm>
          <a:custGeom>
            <a:avLst/>
            <a:gdLst/>
            <a:ahLst/>
            <a:cxnLst/>
            <a:rect r="r" b="b" t="t" l="l"/>
            <a:pathLst>
              <a:path h="514350" w="1492539">
                <a:moveTo>
                  <a:pt x="1492539" y="0"/>
                </a:moveTo>
                <a:lnTo>
                  <a:pt x="0" y="0"/>
                </a:lnTo>
                <a:lnTo>
                  <a:pt x="0" y="514350"/>
                </a:lnTo>
                <a:lnTo>
                  <a:pt x="1492539" y="514350"/>
                </a:lnTo>
                <a:lnTo>
                  <a:pt x="149253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0930554" y="1656424"/>
            <a:ext cx="5263839" cy="815975"/>
          </a:xfrm>
          <a:prstGeom prst="rect">
            <a:avLst/>
          </a:prstGeom>
        </p:spPr>
        <p:txBody>
          <a:bodyPr anchor="t" rtlCol="false" tIns="0" lIns="0" bIns="0" rIns="0">
            <a:spAutoFit/>
          </a:bodyPr>
          <a:lstStyle/>
          <a:p>
            <a:pPr algn="l" marL="539749" indent="-269875" lvl="1">
              <a:lnSpc>
                <a:spcPts val="3249"/>
              </a:lnSpc>
              <a:buFont typeface="Arial"/>
              <a:buChar char="•"/>
            </a:pPr>
            <a:r>
              <a:rPr lang="en-US" sz="2499">
                <a:solidFill>
                  <a:srgbClr val="FFFFFF"/>
                </a:solidFill>
                <a:latin typeface="Now"/>
                <a:ea typeface="Now"/>
                <a:cs typeface="Now"/>
                <a:sym typeface="Now"/>
              </a:rPr>
              <a:t>65+ years: Over 52 million</a:t>
            </a:r>
          </a:p>
          <a:p>
            <a:pPr algn="l">
              <a:lnSpc>
                <a:spcPts val="3249"/>
              </a:lnSpc>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668036" y="7744785"/>
            <a:ext cx="5487328" cy="5487328"/>
          </a:xfrm>
          <a:custGeom>
            <a:avLst/>
            <a:gdLst/>
            <a:ahLst/>
            <a:cxnLst/>
            <a:rect r="r" b="b" t="t" l="l"/>
            <a:pathLst>
              <a:path h="5487328" w="5487328">
                <a:moveTo>
                  <a:pt x="0" y="0"/>
                </a:moveTo>
                <a:lnTo>
                  <a:pt x="5487328" y="0"/>
                </a:lnTo>
                <a:lnTo>
                  <a:pt x="5487328" y="5487328"/>
                </a:lnTo>
                <a:lnTo>
                  <a:pt x="0" y="548732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448436" y="-1918498"/>
            <a:ext cx="5487328" cy="5487328"/>
          </a:xfrm>
          <a:custGeom>
            <a:avLst/>
            <a:gdLst/>
            <a:ahLst/>
            <a:cxnLst/>
            <a:rect r="r" b="b" t="t" l="l"/>
            <a:pathLst>
              <a:path h="5487328" w="5487328">
                <a:moveTo>
                  <a:pt x="0" y="0"/>
                </a:moveTo>
                <a:lnTo>
                  <a:pt x="5487328" y="0"/>
                </a:lnTo>
                <a:lnTo>
                  <a:pt x="5487328" y="5487329"/>
                </a:lnTo>
                <a:lnTo>
                  <a:pt x="0" y="548732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7621" y="9718250"/>
            <a:ext cx="1742158" cy="503221"/>
            <a:chOff x="0" y="0"/>
            <a:chExt cx="2322878" cy="670962"/>
          </a:xfrm>
        </p:grpSpPr>
        <p:sp>
          <p:nvSpPr>
            <p:cNvPr name="AutoShape 5" id="5"/>
            <p:cNvSpPr/>
            <p:nvPr/>
          </p:nvSpPr>
          <p:spPr>
            <a:xfrm flipV="true">
              <a:off x="0" y="334474"/>
              <a:ext cx="2310186" cy="0"/>
            </a:xfrm>
            <a:prstGeom prst="line">
              <a:avLst/>
            </a:prstGeom>
            <a:ln cap="flat" w="26895">
              <a:solidFill>
                <a:srgbClr val="FA9500"/>
              </a:solidFill>
              <a:prstDash val="solid"/>
              <a:headEnd type="none" len="sm" w="sm"/>
              <a:tailEnd type="none" len="sm" w="sm"/>
            </a:ln>
          </p:spPr>
        </p:sp>
        <p:sp>
          <p:nvSpPr>
            <p:cNvPr name="AutoShape 6" id="6"/>
            <p:cNvSpPr/>
            <p:nvPr/>
          </p:nvSpPr>
          <p:spPr>
            <a:xfrm flipV="true">
              <a:off x="1552867" y="326786"/>
              <a:ext cx="764657" cy="331840"/>
            </a:xfrm>
            <a:prstGeom prst="line">
              <a:avLst/>
            </a:prstGeom>
            <a:ln cap="flat" w="26895">
              <a:solidFill>
                <a:srgbClr val="FA9500"/>
              </a:solidFill>
              <a:prstDash val="solid"/>
              <a:headEnd type="none" len="sm" w="sm"/>
              <a:tailEnd type="none" len="sm" w="sm"/>
            </a:ln>
          </p:spPr>
        </p:sp>
        <p:sp>
          <p:nvSpPr>
            <p:cNvPr name="AutoShape 7" id="7"/>
            <p:cNvSpPr/>
            <p:nvPr/>
          </p:nvSpPr>
          <p:spPr>
            <a:xfrm flipH="true" flipV="true">
              <a:off x="1552867" y="12336"/>
              <a:ext cx="764657" cy="331840"/>
            </a:xfrm>
            <a:prstGeom prst="line">
              <a:avLst/>
            </a:prstGeom>
            <a:ln cap="flat" w="26895">
              <a:solidFill>
                <a:srgbClr val="FA9500"/>
              </a:solidFill>
              <a:prstDash val="solid"/>
              <a:headEnd type="none" len="sm" w="sm"/>
              <a:tailEnd type="none" len="sm" w="sm"/>
            </a:ln>
          </p:spPr>
        </p:sp>
      </p:grpSp>
      <p:sp>
        <p:nvSpPr>
          <p:cNvPr name="Freeform 8" id="8"/>
          <p:cNvSpPr/>
          <p:nvPr/>
        </p:nvSpPr>
        <p:spPr>
          <a:xfrm flipH="false" flipV="false" rot="0">
            <a:off x="4034119" y="1215279"/>
            <a:ext cx="10219762" cy="7856442"/>
          </a:xfrm>
          <a:custGeom>
            <a:avLst/>
            <a:gdLst/>
            <a:ahLst/>
            <a:cxnLst/>
            <a:rect r="r" b="b" t="t" l="l"/>
            <a:pathLst>
              <a:path h="7856442" w="10219762">
                <a:moveTo>
                  <a:pt x="0" y="0"/>
                </a:moveTo>
                <a:lnTo>
                  <a:pt x="10219762" y="0"/>
                </a:lnTo>
                <a:lnTo>
                  <a:pt x="10219762" y="7856442"/>
                </a:lnTo>
                <a:lnTo>
                  <a:pt x="0" y="7856442"/>
                </a:lnTo>
                <a:lnTo>
                  <a:pt x="0" y="0"/>
                </a:lnTo>
                <a:close/>
              </a:path>
            </a:pathLst>
          </a:custGeom>
          <a:blipFill>
            <a:blip r:embed="rId5"/>
            <a:stretch>
              <a:fillRect l="0" t="0" r="0" b="0"/>
            </a:stretch>
          </a:blipFill>
        </p:spPr>
      </p:sp>
      <p:sp>
        <p:nvSpPr>
          <p:cNvPr name="TextBox 9" id="9"/>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6</a:t>
            </a:r>
          </a:p>
        </p:txBody>
      </p:sp>
      <p:sp>
        <p:nvSpPr>
          <p:cNvPr name="TextBox 10" id="10"/>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TextBox 11" id="11"/>
          <p:cNvSpPr txBox="true"/>
          <p:nvPr/>
        </p:nvSpPr>
        <p:spPr>
          <a:xfrm rot="0">
            <a:off x="2148780" y="9747885"/>
            <a:ext cx="15186720" cy="539115"/>
          </a:xfrm>
          <a:prstGeom prst="rect">
            <a:avLst/>
          </a:prstGeom>
        </p:spPr>
        <p:txBody>
          <a:bodyPr anchor="t" rtlCol="false" tIns="0" lIns="0" bIns="0" rIns="0">
            <a:spAutoFit/>
          </a:bodyPr>
          <a:lstStyle/>
          <a:p>
            <a:pPr algn="ctr">
              <a:lnSpc>
                <a:spcPts val="4409"/>
              </a:lnSpc>
            </a:pPr>
            <a:r>
              <a:rPr lang="en-US" b="true" sz="3150">
                <a:solidFill>
                  <a:srgbClr val="FFFFFF"/>
                </a:solidFill>
                <a:latin typeface="Avenir 1"/>
                <a:ea typeface="Avenir 1"/>
                <a:cs typeface="Avenir 1"/>
                <a:sym typeface="Avenir 1"/>
              </a:rPr>
              <a:t>Heahttps://public.tableau.com/authoring/GlobalAiReadiness/Dashboard1#1ding</a:t>
            </a:r>
          </a:p>
        </p:txBody>
      </p:sp>
      <p:sp>
        <p:nvSpPr>
          <p:cNvPr name="TextBox 12" id="12"/>
          <p:cNvSpPr txBox="true"/>
          <p:nvPr/>
        </p:nvSpPr>
        <p:spPr>
          <a:xfrm rot="0">
            <a:off x="78538" y="9663156"/>
            <a:ext cx="1257598" cy="306705"/>
          </a:xfrm>
          <a:prstGeom prst="rect">
            <a:avLst/>
          </a:prstGeom>
        </p:spPr>
        <p:txBody>
          <a:bodyPr anchor="t" rtlCol="false" tIns="0" lIns="0" bIns="0" rIns="0">
            <a:spAutoFit/>
          </a:bodyPr>
          <a:lstStyle/>
          <a:p>
            <a:pPr algn="ctr">
              <a:lnSpc>
                <a:spcPts val="2520"/>
              </a:lnSpc>
            </a:pPr>
            <a:r>
              <a:rPr lang="en-US" sz="1800">
                <a:solidFill>
                  <a:srgbClr val="FA9500"/>
                </a:solidFill>
                <a:latin typeface="Avenir 2"/>
                <a:ea typeface="Avenir 2"/>
                <a:cs typeface="Avenir 2"/>
                <a:sym typeface="Avenir 2"/>
              </a:rPr>
              <a:t>Tableau Link</a:t>
            </a:r>
          </a:p>
        </p:txBody>
      </p:sp>
      <p:sp>
        <p:nvSpPr>
          <p:cNvPr name="Freeform 13" id="13"/>
          <p:cNvSpPr/>
          <p:nvPr/>
        </p:nvSpPr>
        <p:spPr>
          <a:xfrm flipH="false" flipV="false" rot="0">
            <a:off x="-1819024" y="-2482839"/>
            <a:ext cx="5487328" cy="5487328"/>
          </a:xfrm>
          <a:custGeom>
            <a:avLst/>
            <a:gdLst/>
            <a:ahLst/>
            <a:cxnLst/>
            <a:rect r="r" b="b" t="t" l="l"/>
            <a:pathLst>
              <a:path h="5487328" w="5487328">
                <a:moveTo>
                  <a:pt x="0" y="0"/>
                </a:moveTo>
                <a:lnTo>
                  <a:pt x="5487328" y="0"/>
                </a:lnTo>
                <a:lnTo>
                  <a:pt x="5487328" y="5487329"/>
                </a:lnTo>
                <a:lnTo>
                  <a:pt x="0" y="548732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3713191" y="-500295"/>
            <a:ext cx="10861617" cy="2139949"/>
          </a:xfrm>
          <a:prstGeom prst="rect">
            <a:avLst/>
          </a:prstGeom>
        </p:spPr>
        <p:txBody>
          <a:bodyPr anchor="t" rtlCol="false" tIns="0" lIns="0" bIns="0" rIns="0">
            <a:spAutoFit/>
          </a:bodyPr>
          <a:lstStyle/>
          <a:p>
            <a:pPr algn="ctr">
              <a:lnSpc>
                <a:spcPts val="17500"/>
              </a:lnSpc>
            </a:pPr>
            <a:r>
              <a:rPr lang="en-US" sz="12500">
                <a:solidFill>
                  <a:srgbClr val="FFFFFF"/>
                </a:solidFill>
                <a:latin typeface="Avenir 1"/>
                <a:ea typeface="Avenir 1"/>
                <a:cs typeface="Avenir 1"/>
                <a:sym typeface="Avenir 1"/>
              </a:rPr>
              <a:t>Time</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668036" y="7744785"/>
            <a:ext cx="5487328" cy="5487328"/>
          </a:xfrm>
          <a:custGeom>
            <a:avLst/>
            <a:gdLst/>
            <a:ahLst/>
            <a:cxnLst/>
            <a:rect r="r" b="b" t="t" l="l"/>
            <a:pathLst>
              <a:path h="5487328" w="5487328">
                <a:moveTo>
                  <a:pt x="0" y="0"/>
                </a:moveTo>
                <a:lnTo>
                  <a:pt x="5487328" y="0"/>
                </a:lnTo>
                <a:lnTo>
                  <a:pt x="5487328" y="5487328"/>
                </a:lnTo>
                <a:lnTo>
                  <a:pt x="0" y="548732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448436" y="-1918498"/>
            <a:ext cx="5487328" cy="5487328"/>
          </a:xfrm>
          <a:custGeom>
            <a:avLst/>
            <a:gdLst/>
            <a:ahLst/>
            <a:cxnLst/>
            <a:rect r="r" b="b" t="t" l="l"/>
            <a:pathLst>
              <a:path h="5487328" w="5487328">
                <a:moveTo>
                  <a:pt x="0" y="0"/>
                </a:moveTo>
                <a:lnTo>
                  <a:pt x="5487328" y="0"/>
                </a:lnTo>
                <a:lnTo>
                  <a:pt x="5487328" y="5487329"/>
                </a:lnTo>
                <a:lnTo>
                  <a:pt x="0" y="548732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7621" y="9718250"/>
            <a:ext cx="1742158" cy="503221"/>
            <a:chOff x="0" y="0"/>
            <a:chExt cx="2322878" cy="670962"/>
          </a:xfrm>
        </p:grpSpPr>
        <p:sp>
          <p:nvSpPr>
            <p:cNvPr name="AutoShape 5" id="5"/>
            <p:cNvSpPr/>
            <p:nvPr/>
          </p:nvSpPr>
          <p:spPr>
            <a:xfrm flipV="true">
              <a:off x="0" y="334474"/>
              <a:ext cx="2310186" cy="0"/>
            </a:xfrm>
            <a:prstGeom prst="line">
              <a:avLst/>
            </a:prstGeom>
            <a:ln cap="flat" w="26895">
              <a:solidFill>
                <a:srgbClr val="FA9500"/>
              </a:solidFill>
              <a:prstDash val="solid"/>
              <a:headEnd type="none" len="sm" w="sm"/>
              <a:tailEnd type="none" len="sm" w="sm"/>
            </a:ln>
          </p:spPr>
        </p:sp>
        <p:sp>
          <p:nvSpPr>
            <p:cNvPr name="AutoShape 6" id="6"/>
            <p:cNvSpPr/>
            <p:nvPr/>
          </p:nvSpPr>
          <p:spPr>
            <a:xfrm flipV="true">
              <a:off x="1552867" y="326786"/>
              <a:ext cx="764657" cy="331840"/>
            </a:xfrm>
            <a:prstGeom prst="line">
              <a:avLst/>
            </a:prstGeom>
            <a:ln cap="flat" w="26895">
              <a:solidFill>
                <a:srgbClr val="FA9500"/>
              </a:solidFill>
              <a:prstDash val="solid"/>
              <a:headEnd type="none" len="sm" w="sm"/>
              <a:tailEnd type="none" len="sm" w="sm"/>
            </a:ln>
          </p:spPr>
        </p:sp>
        <p:sp>
          <p:nvSpPr>
            <p:cNvPr name="AutoShape 7" id="7"/>
            <p:cNvSpPr/>
            <p:nvPr/>
          </p:nvSpPr>
          <p:spPr>
            <a:xfrm flipH="true" flipV="true">
              <a:off x="1552867" y="12336"/>
              <a:ext cx="764657" cy="331840"/>
            </a:xfrm>
            <a:prstGeom prst="line">
              <a:avLst/>
            </a:prstGeom>
            <a:ln cap="flat" w="26895">
              <a:solidFill>
                <a:srgbClr val="FA9500"/>
              </a:solidFill>
              <a:prstDash val="solid"/>
              <a:headEnd type="none" len="sm" w="sm"/>
              <a:tailEnd type="none" len="sm" w="sm"/>
            </a:ln>
          </p:spPr>
        </p:sp>
      </p:grpSp>
      <p:sp>
        <p:nvSpPr>
          <p:cNvPr name="TextBox 8" id="8"/>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Freeform 9" id="9"/>
          <p:cNvSpPr/>
          <p:nvPr/>
        </p:nvSpPr>
        <p:spPr>
          <a:xfrm flipH="false" flipV="false" rot="0">
            <a:off x="-1819024" y="-2482839"/>
            <a:ext cx="5487328" cy="5487328"/>
          </a:xfrm>
          <a:custGeom>
            <a:avLst/>
            <a:gdLst/>
            <a:ahLst/>
            <a:cxnLst/>
            <a:rect r="r" b="b" t="t" l="l"/>
            <a:pathLst>
              <a:path h="5487328" w="5487328">
                <a:moveTo>
                  <a:pt x="0" y="0"/>
                </a:moveTo>
                <a:lnTo>
                  <a:pt x="5487328" y="0"/>
                </a:lnTo>
                <a:lnTo>
                  <a:pt x="5487328" y="5487329"/>
                </a:lnTo>
                <a:lnTo>
                  <a:pt x="0" y="548732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362214" y="1096971"/>
            <a:ext cx="15563572" cy="8093057"/>
          </a:xfrm>
          <a:custGeom>
            <a:avLst/>
            <a:gdLst/>
            <a:ahLst/>
            <a:cxnLst/>
            <a:rect r="r" b="b" t="t" l="l"/>
            <a:pathLst>
              <a:path h="8093057" w="15563572">
                <a:moveTo>
                  <a:pt x="0" y="0"/>
                </a:moveTo>
                <a:lnTo>
                  <a:pt x="15563572" y="0"/>
                </a:lnTo>
                <a:lnTo>
                  <a:pt x="15563572" y="8093058"/>
                </a:lnTo>
                <a:lnTo>
                  <a:pt x="0" y="8093058"/>
                </a:lnTo>
                <a:lnTo>
                  <a:pt x="0" y="0"/>
                </a:lnTo>
                <a:close/>
              </a:path>
            </a:pathLst>
          </a:custGeom>
          <a:blipFill>
            <a:blip r:embed="rId5"/>
            <a:stretch>
              <a:fillRect l="0" t="0" r="0" b="0"/>
            </a:stretch>
          </a:blipFill>
        </p:spPr>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7</a:t>
            </a:r>
          </a:p>
        </p:txBody>
      </p:sp>
      <p:sp>
        <p:nvSpPr>
          <p:cNvPr name="TextBox 12" id="12"/>
          <p:cNvSpPr txBox="true"/>
          <p:nvPr/>
        </p:nvSpPr>
        <p:spPr>
          <a:xfrm rot="0">
            <a:off x="2148780" y="9747885"/>
            <a:ext cx="15186720" cy="539115"/>
          </a:xfrm>
          <a:prstGeom prst="rect">
            <a:avLst/>
          </a:prstGeom>
        </p:spPr>
        <p:txBody>
          <a:bodyPr anchor="t" rtlCol="false" tIns="0" lIns="0" bIns="0" rIns="0">
            <a:spAutoFit/>
          </a:bodyPr>
          <a:lstStyle/>
          <a:p>
            <a:pPr algn="ctr">
              <a:lnSpc>
                <a:spcPts val="4409"/>
              </a:lnSpc>
            </a:pPr>
            <a:r>
              <a:rPr lang="en-US" b="true" sz="3150">
                <a:solidFill>
                  <a:srgbClr val="FFFFFF"/>
                </a:solidFill>
                <a:latin typeface="Avenir 1"/>
                <a:ea typeface="Avenir 1"/>
                <a:cs typeface="Avenir 1"/>
                <a:sym typeface="Avenir 1"/>
              </a:rPr>
              <a:t>Heahttps://public.tableau.com/authoring/GlobalAiReadiness/Dashboard1#1ding</a:t>
            </a:r>
          </a:p>
        </p:txBody>
      </p:sp>
      <p:sp>
        <p:nvSpPr>
          <p:cNvPr name="TextBox 13" id="13"/>
          <p:cNvSpPr txBox="true"/>
          <p:nvPr/>
        </p:nvSpPr>
        <p:spPr>
          <a:xfrm rot="0">
            <a:off x="78538" y="9663156"/>
            <a:ext cx="1257598" cy="306705"/>
          </a:xfrm>
          <a:prstGeom prst="rect">
            <a:avLst/>
          </a:prstGeom>
        </p:spPr>
        <p:txBody>
          <a:bodyPr anchor="t" rtlCol="false" tIns="0" lIns="0" bIns="0" rIns="0">
            <a:spAutoFit/>
          </a:bodyPr>
          <a:lstStyle/>
          <a:p>
            <a:pPr algn="ctr">
              <a:lnSpc>
                <a:spcPts val="2520"/>
              </a:lnSpc>
            </a:pPr>
            <a:r>
              <a:rPr lang="en-US" sz="1800">
                <a:solidFill>
                  <a:srgbClr val="FA9500"/>
                </a:solidFill>
                <a:latin typeface="Avenir 2"/>
                <a:ea typeface="Avenir 2"/>
                <a:cs typeface="Avenir 2"/>
                <a:sym typeface="Avenir 2"/>
              </a:rPr>
              <a:t>Tableau Link</a:t>
            </a:r>
          </a:p>
        </p:txBody>
      </p:sp>
      <p:sp>
        <p:nvSpPr>
          <p:cNvPr name="TextBox 14" id="14"/>
          <p:cNvSpPr txBox="true"/>
          <p:nvPr/>
        </p:nvSpPr>
        <p:spPr>
          <a:xfrm rot="0">
            <a:off x="3713191" y="-614944"/>
            <a:ext cx="10861617" cy="2139949"/>
          </a:xfrm>
          <a:prstGeom prst="rect">
            <a:avLst/>
          </a:prstGeom>
        </p:spPr>
        <p:txBody>
          <a:bodyPr anchor="t" rtlCol="false" tIns="0" lIns="0" bIns="0" rIns="0">
            <a:spAutoFit/>
          </a:bodyPr>
          <a:lstStyle/>
          <a:p>
            <a:pPr algn="ctr">
              <a:lnSpc>
                <a:spcPts val="17500"/>
              </a:lnSpc>
            </a:pPr>
            <a:r>
              <a:rPr lang="en-US" sz="12500">
                <a:solidFill>
                  <a:srgbClr val="FFFFFF"/>
                </a:solidFill>
                <a:latin typeface="Avenir 1"/>
                <a:ea typeface="Avenir 1"/>
                <a:cs typeface="Avenir 1"/>
                <a:sym typeface="Avenir 1"/>
              </a:rPr>
              <a:t>Time</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715078" y="2270701"/>
            <a:ext cx="5487328" cy="5487328"/>
          </a:xfrm>
          <a:custGeom>
            <a:avLst/>
            <a:gdLst/>
            <a:ahLst/>
            <a:cxnLst/>
            <a:rect r="r" b="b" t="t" l="l"/>
            <a:pathLst>
              <a:path h="5487328" w="5487328">
                <a:moveTo>
                  <a:pt x="0" y="0"/>
                </a:moveTo>
                <a:lnTo>
                  <a:pt x="5487329" y="0"/>
                </a:lnTo>
                <a:lnTo>
                  <a:pt x="5487329" y="5487329"/>
                </a:lnTo>
                <a:lnTo>
                  <a:pt x="0" y="548732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290958" y="2270701"/>
            <a:ext cx="5487328" cy="5487328"/>
          </a:xfrm>
          <a:custGeom>
            <a:avLst/>
            <a:gdLst/>
            <a:ahLst/>
            <a:cxnLst/>
            <a:rect r="r" b="b" t="t" l="l"/>
            <a:pathLst>
              <a:path h="5487328" w="5487328">
                <a:moveTo>
                  <a:pt x="0" y="0"/>
                </a:moveTo>
                <a:lnTo>
                  <a:pt x="5487329" y="0"/>
                </a:lnTo>
                <a:lnTo>
                  <a:pt x="5487329" y="5487329"/>
                </a:lnTo>
                <a:lnTo>
                  <a:pt x="0" y="548732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1413" y="1861026"/>
            <a:ext cx="10342230" cy="8221369"/>
          </a:xfrm>
          <a:custGeom>
            <a:avLst/>
            <a:gdLst/>
            <a:ahLst/>
            <a:cxnLst/>
            <a:rect r="r" b="b" t="t" l="l"/>
            <a:pathLst>
              <a:path h="8221369" w="10342230">
                <a:moveTo>
                  <a:pt x="0" y="0"/>
                </a:moveTo>
                <a:lnTo>
                  <a:pt x="10342230" y="0"/>
                </a:lnTo>
                <a:lnTo>
                  <a:pt x="10342230" y="8221369"/>
                </a:lnTo>
                <a:lnTo>
                  <a:pt x="0" y="8221369"/>
                </a:lnTo>
                <a:lnTo>
                  <a:pt x="0" y="0"/>
                </a:lnTo>
                <a:close/>
              </a:path>
            </a:pathLst>
          </a:custGeom>
          <a:blipFill>
            <a:blip r:embed="rId5"/>
            <a:stretch>
              <a:fillRect l="0" t="-318" r="0" b="-318"/>
            </a:stretch>
          </a:blipFill>
        </p:spPr>
      </p:sp>
      <p:sp>
        <p:nvSpPr>
          <p:cNvPr name="Freeform 5" id="5"/>
          <p:cNvSpPr/>
          <p:nvPr/>
        </p:nvSpPr>
        <p:spPr>
          <a:xfrm flipH="false" flipV="false" rot="0">
            <a:off x="2669371" y="4391650"/>
            <a:ext cx="351974" cy="351974"/>
          </a:xfrm>
          <a:custGeom>
            <a:avLst/>
            <a:gdLst/>
            <a:ahLst/>
            <a:cxnLst/>
            <a:rect r="r" b="b" t="t" l="l"/>
            <a:pathLst>
              <a:path h="351974" w="351974">
                <a:moveTo>
                  <a:pt x="0" y="0"/>
                </a:moveTo>
                <a:lnTo>
                  <a:pt x="351973" y="0"/>
                </a:lnTo>
                <a:lnTo>
                  <a:pt x="351973" y="351974"/>
                </a:lnTo>
                <a:lnTo>
                  <a:pt x="0" y="3519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8</a:t>
            </a:r>
          </a:p>
        </p:txBody>
      </p:sp>
      <p:sp>
        <p:nvSpPr>
          <p:cNvPr name="TextBox 7" id="7"/>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TextBox 8" id="8"/>
          <p:cNvSpPr txBox="true"/>
          <p:nvPr/>
        </p:nvSpPr>
        <p:spPr>
          <a:xfrm rot="0">
            <a:off x="4811570" y="22701"/>
            <a:ext cx="6759327" cy="2139949"/>
          </a:xfrm>
          <a:prstGeom prst="rect">
            <a:avLst/>
          </a:prstGeom>
        </p:spPr>
        <p:txBody>
          <a:bodyPr anchor="t" rtlCol="false" tIns="0" lIns="0" bIns="0" rIns="0">
            <a:spAutoFit/>
          </a:bodyPr>
          <a:lstStyle/>
          <a:p>
            <a:pPr algn="ctr">
              <a:lnSpc>
                <a:spcPts val="17500"/>
              </a:lnSpc>
            </a:pPr>
            <a:r>
              <a:rPr lang="en-US" sz="12500">
                <a:solidFill>
                  <a:srgbClr val="FFFFFF"/>
                </a:solidFill>
                <a:latin typeface="Avenir 1"/>
                <a:ea typeface="Avenir 1"/>
                <a:cs typeface="Avenir 1"/>
                <a:sym typeface="Avenir 1"/>
              </a:rPr>
              <a:t>The Data</a:t>
            </a:r>
          </a:p>
        </p:txBody>
      </p:sp>
      <p:sp>
        <p:nvSpPr>
          <p:cNvPr name="Freeform 9" id="9"/>
          <p:cNvSpPr/>
          <p:nvPr/>
        </p:nvSpPr>
        <p:spPr>
          <a:xfrm flipH="false" flipV="false" rot="0">
            <a:off x="5824796" y="2178349"/>
            <a:ext cx="351974" cy="351974"/>
          </a:xfrm>
          <a:custGeom>
            <a:avLst/>
            <a:gdLst/>
            <a:ahLst/>
            <a:cxnLst/>
            <a:rect r="r" b="b" t="t" l="l"/>
            <a:pathLst>
              <a:path h="351974" w="351974">
                <a:moveTo>
                  <a:pt x="0" y="0"/>
                </a:moveTo>
                <a:lnTo>
                  <a:pt x="351973" y="0"/>
                </a:lnTo>
                <a:lnTo>
                  <a:pt x="351973" y="351973"/>
                </a:lnTo>
                <a:lnTo>
                  <a:pt x="0" y="351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132230" y="7814465"/>
            <a:ext cx="5487328" cy="5487328"/>
          </a:xfrm>
          <a:custGeom>
            <a:avLst/>
            <a:gdLst/>
            <a:ahLst/>
            <a:cxnLst/>
            <a:rect r="r" b="b" t="t" l="l"/>
            <a:pathLst>
              <a:path h="5487328" w="5487328">
                <a:moveTo>
                  <a:pt x="0" y="0"/>
                </a:moveTo>
                <a:lnTo>
                  <a:pt x="5487328" y="0"/>
                </a:lnTo>
                <a:lnTo>
                  <a:pt x="5487328" y="5487328"/>
                </a:lnTo>
                <a:lnTo>
                  <a:pt x="0" y="548732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FFFFFF"/>
                </a:solidFill>
                <a:latin typeface="Judson"/>
                <a:ea typeface="Judson"/>
                <a:cs typeface="Judson"/>
                <a:sym typeface="Judson"/>
              </a:rPr>
              <a:t>Page 9</a:t>
            </a:r>
          </a:p>
        </p:txBody>
      </p:sp>
      <p:sp>
        <p:nvSpPr>
          <p:cNvPr name="TextBox 4" id="4"/>
          <p:cNvSpPr txBox="true"/>
          <p:nvPr/>
        </p:nvSpPr>
        <p:spPr>
          <a:xfrm rot="0">
            <a:off x="0" y="56038"/>
            <a:ext cx="3103543" cy="39052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FFFF"/>
                </a:solidFill>
                <a:latin typeface="TAN Pearl"/>
                <a:ea typeface="TAN Pearl"/>
                <a:cs typeface="TAN Pearl"/>
                <a:sym typeface="TAN Pearl"/>
              </a:rPr>
              <a:t>BlkSageStudios</a:t>
            </a:r>
          </a:p>
        </p:txBody>
      </p:sp>
      <p:sp>
        <p:nvSpPr>
          <p:cNvPr name="Freeform 5" id="5"/>
          <p:cNvSpPr/>
          <p:nvPr/>
        </p:nvSpPr>
        <p:spPr>
          <a:xfrm flipH="false" flipV="false" rot="0">
            <a:off x="3103543" y="2510237"/>
            <a:ext cx="10943593" cy="6616517"/>
          </a:xfrm>
          <a:custGeom>
            <a:avLst/>
            <a:gdLst/>
            <a:ahLst/>
            <a:cxnLst/>
            <a:rect r="r" b="b" t="t" l="l"/>
            <a:pathLst>
              <a:path h="6616517" w="10943593">
                <a:moveTo>
                  <a:pt x="0" y="0"/>
                </a:moveTo>
                <a:lnTo>
                  <a:pt x="10943593" y="0"/>
                </a:lnTo>
                <a:lnTo>
                  <a:pt x="10943593" y="6616517"/>
                </a:lnTo>
                <a:lnTo>
                  <a:pt x="0" y="6616517"/>
                </a:lnTo>
                <a:lnTo>
                  <a:pt x="0" y="0"/>
                </a:lnTo>
                <a:close/>
              </a:path>
            </a:pathLst>
          </a:custGeom>
          <a:blipFill>
            <a:blip r:embed="rId5"/>
            <a:stretch>
              <a:fillRect l="0" t="0" r="-766" b="0"/>
            </a:stretch>
          </a:blipFill>
        </p:spPr>
      </p:sp>
      <p:sp>
        <p:nvSpPr>
          <p:cNvPr name="TextBox 6" id="6"/>
          <p:cNvSpPr txBox="true"/>
          <p:nvPr/>
        </p:nvSpPr>
        <p:spPr>
          <a:xfrm rot="0">
            <a:off x="4894764" y="60801"/>
            <a:ext cx="6592937" cy="1800225"/>
          </a:xfrm>
          <a:prstGeom prst="rect">
            <a:avLst/>
          </a:prstGeom>
        </p:spPr>
        <p:txBody>
          <a:bodyPr anchor="t" rtlCol="false" tIns="0" lIns="0" bIns="0" rIns="0">
            <a:spAutoFit/>
          </a:bodyPr>
          <a:lstStyle/>
          <a:p>
            <a:pPr algn="ctr">
              <a:lnSpc>
                <a:spcPts val="14700"/>
              </a:lnSpc>
            </a:pPr>
            <a:r>
              <a:rPr lang="en-US" sz="10500">
                <a:solidFill>
                  <a:srgbClr val="FFFFFF"/>
                </a:solidFill>
                <a:latin typeface="Avenir 1"/>
                <a:ea typeface="Avenir 1"/>
                <a:cs typeface="Avenir 1"/>
                <a:sym typeface="Avenir 1"/>
              </a:rPr>
              <a:t>Data Gaps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DAGwDTkkACU</dc:identifier>
  <dcterms:modified xsi:type="dcterms:W3CDTF">2011-08-01T06:04:30Z</dcterms:modified>
  <cp:revision>1</cp:revision>
  <dc:title>Copy of Black, White, and Orange Elegant Minimal Simple Black Presentation</dc:title>
</cp:coreProperties>
</file>